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8" r:id="rId3"/>
    <p:sldId id="289" r:id="rId4"/>
    <p:sldId id="288" r:id="rId5"/>
    <p:sldId id="276" r:id="rId6"/>
    <p:sldId id="291" r:id="rId7"/>
    <p:sldId id="292" r:id="rId8"/>
    <p:sldId id="293" r:id="rId9"/>
    <p:sldId id="295" r:id="rId10"/>
    <p:sldId id="294" r:id="rId11"/>
    <p:sldId id="296" r:id="rId12"/>
    <p:sldId id="297" r:id="rId13"/>
    <p:sldId id="298" r:id="rId14"/>
    <p:sldId id="300" r:id="rId15"/>
    <p:sldId id="299" r:id="rId16"/>
    <p:sldId id="303" r:id="rId17"/>
    <p:sldId id="301" r:id="rId18"/>
    <p:sldId id="302" r:id="rId19"/>
    <p:sldId id="304" r:id="rId20"/>
    <p:sldId id="305" r:id="rId21"/>
    <p:sldId id="306" r:id="rId22"/>
    <p:sldId id="307" r:id="rId23"/>
    <p:sldId id="283" r:id="rId24"/>
    <p:sldId id="284" r:id="rId25"/>
    <p:sldId id="282" r:id="rId26"/>
    <p:sldId id="262" r:id="rId27"/>
    <p:sldId id="267" r:id="rId28"/>
    <p:sldId id="263" r:id="rId29"/>
    <p:sldId id="308" r:id="rId30"/>
    <p:sldId id="309" r:id="rId31"/>
    <p:sldId id="266" r:id="rId32"/>
    <p:sldId id="269" r:id="rId33"/>
    <p:sldId id="271" r:id="rId34"/>
    <p:sldId id="270" r:id="rId35"/>
    <p:sldId id="265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4583A-D5FE-4FDB-927A-13D2A4260C4F}" v="1574" dt="2023-10-25T19:28:58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E97CD-E121-5497-9E76-3E356A136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486508-A3D7-0D30-DF44-82AFC0FC6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67BCB-D2E5-1599-6BF1-99E90C28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A3AADC-67BF-1D26-0F56-EB30F8FB6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2C7C1-9942-BC09-6656-98D7830D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73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C6A00-F311-7562-C900-95D96AF0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EB4ACE-CB11-B7B2-1735-E28AC6C36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0198D-2F4C-1F6B-F017-AF67B0C0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6576E-0F19-0847-F686-C4D977A7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7AC110-24B6-F3F3-AAE7-C26508DD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9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FFB9A8-1D3B-DA1D-FBB6-CD6207421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9ABF93-C7A5-B4B6-C180-5F6403F69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81956-88DF-1090-BEE6-3EE28DDE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41B2BD-DCF9-E23E-0802-342DB86D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FC8315-C324-D7A2-9E2E-D31B4B8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07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9A558-EDB8-751D-D19F-F7723594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6D902-9FDE-A267-7A22-C7ABF6B1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2C1E6-C162-AF58-8560-79B0F2D9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416B0-162B-851F-CE46-AF0219CC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B9B72F-FA33-686D-D108-8D243B7C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73824-B989-CB3C-DB5C-344FE9F5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D33BF7-7E1A-9D50-8DC8-DB7C15D11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98C77-8F70-EE1A-5014-6CFD20A3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732E3-BFB8-AD52-BA1A-B745FE46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9694F7-0BF6-026A-BB85-5D6F2913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06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28BC9-7649-7041-8071-77AC606C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A16F2-175F-9BA1-F099-59A2BD2E1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BB13DD-9247-8DE5-FD5E-4F2BEDC94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554D1E-8F50-50DA-D8F8-68D8A2EE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69E838-050A-1440-1201-A9F86398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A33EB-57FE-D0EA-46B4-25AE9C33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0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8C2411-9452-3192-E882-B3C77EE38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A1F337-36EE-CB95-7E47-C4BDF63B8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ADDFFC-D583-6021-9E23-C84BC1DB5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852AEA-AA2A-F54B-1E66-424B15DAB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4A3E77-8CE8-3A32-99D8-89DF1922C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590385-6FEE-E9FF-197C-74065531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9ACCD7-BDB7-CE99-4CA5-17C66C09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5FDCC3A-4735-D041-A1D0-D426A08B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36459-80D5-0830-D3F7-3DD40674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8DEC9E-24D9-06A0-9E42-9FAB44589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3E2F85-F663-BE7F-2459-8468BA7A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A4B6B4-75AC-0898-FDA5-528F238FE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31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C23551-F892-34F4-FAB6-55DD6EFE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FA1D0E-B0E7-7D79-4CC5-1EDA44329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3F3B49-FF18-50E7-70CC-C9CFCC76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45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32268-2790-708B-AE04-AC75F562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59F6E-C859-1016-A3A0-AB2DD5B6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7AF120-91D1-D7E9-01A1-306EF26E0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A3F98D-6C06-9759-525D-FF48F5CF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B66E52-8B79-E678-B936-DB7D1146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778623-81CC-26A2-EF62-4CD0A49DC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014AD-BC52-CAC3-D1D0-B8736B4B7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46C195-E4FB-278B-849D-D5F9FE108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B50962-1D9B-A07D-8E34-FA8B7662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5834C-6932-82BF-775A-D0A88CF71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DA6504-367A-D4F5-B139-3075DA8A8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FDCDB9-9C47-AB50-35F7-EAC6DFAE1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5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465AB0-1B5D-3C66-B9F0-9A5803138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44268-B98F-B057-F7F1-9F96ADB4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F04DC4-8C35-0AB2-910B-4CC59C27C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D7F5-5BF6-42C4-B17D-B83621FD149A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8FB24-BC75-F312-5DB8-848C471B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F3E1A-2C21-F636-C0F2-1D8ABD4E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2CD86-6151-4759-8028-25AD974039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38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6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2496" y="2028278"/>
            <a:ext cx="82781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50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대구요 </a:t>
            </a:r>
            <a:r>
              <a:rPr lang="ko-KR" altLang="en-US" sz="5000" b="0" kern="100" spc="-7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배달웹</a:t>
            </a:r>
            <a:r>
              <a:rPr lang="en-US" altLang="ko-KR" sz="50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_</a:t>
            </a:r>
            <a:r>
              <a:rPr lang="ko-KR" altLang="en-US" sz="50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스토리보드</a:t>
            </a:r>
            <a:r>
              <a:rPr lang="ko-KR" altLang="en-US" sz="44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ExtraBold"/>
                <a:ea typeface="Pretendard ExtraBold"/>
                <a:cs typeface="Pretendard ExtraBold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0511" y="2989490"/>
            <a:ext cx="10363201" cy="389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임베디드</a:t>
            </a:r>
            <a:r>
              <a:rPr lang="en-US" altLang="en-US" sz="20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</a:t>
            </a: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소프트웨어</a:t>
            </a:r>
            <a:r>
              <a:rPr lang="en-US" altLang="en-US" sz="20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</a:t>
            </a: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융합</a:t>
            </a:r>
            <a:r>
              <a:rPr lang="en-US" altLang="en-US" sz="20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</a:t>
            </a: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풀스택</a:t>
            </a:r>
            <a:r>
              <a:rPr lang="en-US" altLang="en-US" sz="20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</a:t>
            </a: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개발자</a:t>
            </a:r>
            <a:r>
              <a:rPr lang="en-US" altLang="en-US" sz="20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</a:t>
            </a: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양성</a:t>
            </a:r>
            <a:r>
              <a:rPr lang="en-US" altLang="en-US" sz="20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</a:t>
            </a:r>
            <a:r>
              <a:rPr lang="en-US" altLang="en-US" sz="2000" b="0" kern="100" spc="-70" dirty="0" err="1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과정B</a:t>
            </a:r>
            <a:endParaRPr lang="en-US" altLang="ko-KR" sz="2000" b="0" kern="100" spc="-70" dirty="0">
              <a:solidFill>
                <a:srgbClr val="D9E2FF"/>
              </a:solidFill>
              <a:latin typeface="한돈 삼겹살 OTF 300g"/>
              <a:ea typeface="한돈 삼겹살 OTF 300g"/>
              <a:cs typeface="Pretendard Medium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1204896" y="4419053"/>
            <a:ext cx="655216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500" b="0" kern="100" spc="-70" dirty="0">
                <a:solidFill>
                  <a:schemeClr val="lt1"/>
                </a:solidFill>
                <a:latin typeface="한돈 삼겹살 OTF 600g"/>
                <a:ea typeface="한돈 삼겹살 OTF 600g"/>
                <a:cs typeface="Pretendard Medium"/>
              </a:rPr>
              <a:t>2</a:t>
            </a:r>
            <a:r>
              <a:rPr lang="ko-KR" altLang="en-US" sz="1500" b="0" kern="100" spc="-70" dirty="0">
                <a:solidFill>
                  <a:schemeClr val="lt1"/>
                </a:solidFill>
                <a:latin typeface="한돈 삼겹살 OTF 600g"/>
                <a:ea typeface="한돈 삼겹살 OTF 600g"/>
                <a:cs typeface="Pretendard Medium"/>
              </a:rPr>
              <a:t>조</a:t>
            </a:r>
            <a:r>
              <a:rPr lang="ko-KR" altLang="en-US" sz="15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  </a:t>
            </a:r>
            <a:r>
              <a:rPr lang="ko-KR" altLang="en-US" sz="1500" b="1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이재민</a:t>
            </a:r>
            <a:r>
              <a:rPr lang="en-US" altLang="ko-KR" sz="1500" b="0" kern="100" spc="-70" dirty="0">
                <a:solidFill>
                  <a:srgbClr val="D9E2FF"/>
                </a:solidFill>
                <a:latin typeface="한돈 삼겹살 OTF 300g"/>
                <a:ea typeface="한돈 삼겹살 OTF 300g"/>
                <a:cs typeface="Pretendard Medium"/>
              </a:rPr>
              <a:t>, </a:t>
            </a:r>
            <a:r>
              <a:rPr lang="ko-KR" altLang="en-US" sz="15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김승훈</a:t>
            </a:r>
            <a:r>
              <a:rPr lang="en-US" altLang="ko-KR" sz="15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, </a:t>
            </a:r>
            <a:r>
              <a:rPr lang="ko-KR" altLang="en-US" sz="1500" b="0" kern="100" spc="-7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백승하</a:t>
            </a:r>
            <a:r>
              <a:rPr lang="en-US" altLang="ko-KR" sz="15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, </a:t>
            </a:r>
            <a:r>
              <a:rPr lang="ko-KR" altLang="en-US" sz="15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정세인</a:t>
            </a:r>
            <a:r>
              <a:rPr lang="en-US" altLang="ko-KR" sz="15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,</a:t>
            </a:r>
            <a:r>
              <a:rPr lang="ko-KR" altLang="en-US" sz="15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 </a:t>
            </a:r>
            <a:r>
              <a:rPr lang="ko-KR" altLang="en-US" sz="1500" kern="100" spc="-7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양우성</a:t>
            </a:r>
            <a:r>
              <a:rPr lang="en-US" altLang="ko-KR" sz="150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, </a:t>
            </a:r>
            <a:r>
              <a:rPr lang="ko-KR" altLang="en-US" sz="150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한돈 삼겹살 OTF 600g"/>
                <a:ea typeface="한돈 삼겹살 OTF 600g"/>
                <a:cs typeface="Pretendard ExtraBold"/>
              </a:rPr>
              <a:t>박민영</a:t>
            </a:r>
            <a:endParaRPr lang="ko-KR" altLang="en-US" sz="4400" b="0" kern="100" spc="-70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Pretendard ExtraBold"/>
              <a:ea typeface="Pretendard ExtraBold"/>
              <a:cs typeface="Pretendard ExtraBold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667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유스케이스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명세서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텍스트, 전자제품, 스크린샷, 폰트이(가) 표시된 사진&#10;&#10;자동 생성된 설명">
            <a:extLst>
              <a:ext uri="{FF2B5EF4-FFF2-40B4-BE49-F238E27FC236}">
                <a16:creationId xmlns:a16="http://schemas.microsoft.com/office/drawing/2014/main" id="{F1FD0CE8-E4A8-9772-AC72-0A75813D7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751" y="1563663"/>
            <a:ext cx="5693015" cy="4855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10285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667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유스케이스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명세서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B685079C-BBCD-5A12-E91F-773C774D5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76" y="1541397"/>
            <a:ext cx="7623447" cy="50314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3558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667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유스케이스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명세서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폰트, 번호이(가) 표시된 사진">
            <a:extLst>
              <a:ext uri="{FF2B5EF4-FFF2-40B4-BE49-F238E27FC236}">
                <a16:creationId xmlns:a16="http://schemas.microsoft.com/office/drawing/2014/main" id="{41018B56-E120-3F94-0DCA-F018F63E6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360" y="1516048"/>
            <a:ext cx="4535280" cy="50281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0114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6670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유스케이스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명세서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7212FCF4-1D29-EAF1-01A2-FC03ECBDE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17" y="1360259"/>
            <a:ext cx="9043165" cy="50790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4403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41081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유스케이스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다이어그램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 descr="스크린샷, 어둠이(가) 표시된 사진&#10;&#10;자동 생성된 설명">
            <a:extLst>
              <a:ext uri="{FF2B5EF4-FFF2-40B4-BE49-F238E27FC236}">
                <a16:creationId xmlns:a16="http://schemas.microsoft.com/office/drawing/2014/main" id="{4164D323-AA32-A3F7-71F6-8FC4B7B9C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6" y="1482149"/>
            <a:ext cx="10374087" cy="50527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957328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222496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en-US" altLang="ko-KR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ERD</a:t>
            </a:r>
            <a:endParaRPr lang="ko-KR" altLang="en-US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299D2B34-7D4A-3D4C-52C8-E7FA8FCB6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55" y="1441315"/>
            <a:ext cx="7291813" cy="499798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28991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46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구현 서비스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219075" y="-145192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29280128-3DA4-AD93-9241-63C39D17D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" t="11890" r="7779" b="12211"/>
          <a:stretch/>
        </p:blipFill>
        <p:spPr>
          <a:xfrm>
            <a:off x="1577340" y="1234127"/>
            <a:ext cx="9037320" cy="5205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2071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5352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API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219075" y="-145192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68833"/>
              </p:ext>
            </p:extLst>
          </p:nvPr>
        </p:nvGraphicFramePr>
        <p:xfrm>
          <a:off x="502322" y="1301828"/>
          <a:ext cx="10830142" cy="504532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16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617">
                  <a:extLst>
                    <a:ext uri="{9D8B030D-6E8A-4147-A177-3AD203B41FA5}">
                      <a16:colId xmlns:a16="http://schemas.microsoft.com/office/drawing/2014/main" val="1920013403"/>
                    </a:ext>
                  </a:extLst>
                </a:gridCol>
                <a:gridCol w="2690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4354">
                  <a:extLst>
                    <a:ext uri="{9D8B030D-6E8A-4147-A177-3AD203B41FA5}">
                      <a16:colId xmlns:a16="http://schemas.microsoft.com/office/drawing/2014/main" val="3676270571"/>
                    </a:ext>
                  </a:extLst>
                </a:gridCol>
              </a:tblGrid>
              <a:tr h="36409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b="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Method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URL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Description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Return Page</a:t>
                      </a:r>
                      <a:endParaRPr lang="ko-KR" altLang="en-US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Return Value</a:t>
                      </a:r>
                      <a:endParaRPr lang="ko-KR" altLang="en-US" sz="14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6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06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Home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/index copy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/import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Import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/import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06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Menu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menu_category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메뉴 카테고리 조회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Void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</a:t>
                      </a:r>
                      <a:r>
                        <a:rPr lang="en-US" altLang="ko-KR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review_tab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리뷰 탭에서 메뉴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review_tab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06">
                <a:tc rowSpan="8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User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/login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로그인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Void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604504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myPage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마이페이지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myPage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659981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memberJoin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Void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546083"/>
                  </a:ext>
                </a:extLst>
              </a:tr>
              <a:tr h="450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POST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memberJoin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회원 가입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성공 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=&gt;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/login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실패 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=&gt; 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memberJoin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283543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memberUpdate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회원 정보 수정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memberUpdate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517716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POST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memberUpdate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회원 정보 수정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Int 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수정 결과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025837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PUT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memberUpdate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회원 정보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Int 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수정 결과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848342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DELETE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memberUpdate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회원 정보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Int 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수정 결과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74383"/>
                  </a:ext>
                </a:extLst>
              </a:tr>
              <a:tr h="27740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Restaurant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selectRest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모든 레스토랑 조회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selectRest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530524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selectRest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/{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food_catagory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}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특정  카테고리  레스토랑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selectRest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089835"/>
                  </a:ext>
                </a:extLst>
              </a:tr>
              <a:tr h="27740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cap="none" spc="0" dirty="0">
                          <a:ln w="0"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한돈 삼겹살 OTF 600g" pitchFamily="34" charset="-127"/>
                          <a:ea typeface="한돈 삼겹살 OTF 600g" pitchFamily="34" charset="-127"/>
                        </a:rPr>
                        <a:t>GET</a:t>
                      </a:r>
                      <a:endParaRPr lang="ko-KR" altLang="en-US" sz="900" b="0" cap="none" spc="0" dirty="0">
                        <a:ln w="0"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effectLst/>
                        <a:highlight>
                          <a:srgbClr val="FFFF00"/>
                        </a:highlight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resCheck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레스토랑 주문 확인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Void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689685"/>
                  </a:ext>
                </a:extLst>
              </a:tr>
              <a:tr h="3467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Review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review_tab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리뷰 탭에서 메뉴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review_tab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534392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5352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API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설계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08699"/>
              </p:ext>
            </p:extLst>
          </p:nvPr>
        </p:nvGraphicFramePr>
        <p:xfrm>
          <a:off x="386498" y="1138513"/>
          <a:ext cx="11131028" cy="51374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11065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338">
                  <a:extLst>
                    <a:ext uri="{9D8B030D-6E8A-4147-A177-3AD203B41FA5}">
                      <a16:colId xmlns:a16="http://schemas.microsoft.com/office/drawing/2014/main" val="1920013403"/>
                    </a:ext>
                  </a:extLst>
                </a:gridCol>
                <a:gridCol w="2141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19631">
                  <a:extLst>
                    <a:ext uri="{9D8B030D-6E8A-4147-A177-3AD203B41FA5}">
                      <a16:colId xmlns:a16="http://schemas.microsoft.com/office/drawing/2014/main" val="3676270571"/>
                    </a:ext>
                  </a:extLst>
                </a:gridCol>
              </a:tblGrid>
              <a:tr h="36419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500" b="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Method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URL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Description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Return Page</a:t>
                      </a:r>
                      <a:endParaRPr lang="ko-KR" altLang="en-US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Return Value</a:t>
                      </a:r>
                      <a:endParaRPr lang="ko-KR" altLang="en-US" sz="14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81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Cart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장바구니 정보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/cart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659938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POST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장바구니 메뉴 추가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JSON(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성공여부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342257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DELETE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</a:t>
                      </a:r>
                      <a:r>
                        <a:rPr lang="en-US" altLang="ko-KR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deleteMenu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장바구니 메뉴 삭제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Int(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삭제 결과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715584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POST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</a:t>
                      </a:r>
                      <a:r>
                        <a:rPr lang="en-US" altLang="ko-KR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udpateOrder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장바구니 수량 정보 수정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void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922851"/>
                  </a:ext>
                </a:extLst>
              </a:tr>
              <a:tr h="277481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Order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</a:t>
                      </a:r>
                      <a:r>
                        <a:rPr lang="en-US" altLang="ko-KR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orderStatus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상태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orderStatus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899227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</a:t>
                      </a:r>
                      <a:r>
                        <a:rPr lang="en-US" altLang="ko-KR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orderCheck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확인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resCheck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44002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/orderCheck1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확인 </a:t>
                      </a: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(</a:t>
                      </a: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특정 주문 </a:t>
                      </a: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ID </a:t>
                      </a: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검색</a:t>
                      </a: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resCheck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158862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POST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/</a:t>
                      </a:r>
                      <a:r>
                        <a:rPr lang="en-US" altLang="ko-KR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orderSuccess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성공 처리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void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189251"/>
                  </a:ext>
                </a:extLst>
              </a:tr>
              <a:tr h="27748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Mail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DELETE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deleteOrder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/{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order_id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}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삭제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JSON 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삭제 결과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100903"/>
                  </a:ext>
                </a:extLst>
              </a:tr>
              <a:tr h="284493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Payment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/verifyIamport2/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getToken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토큰 발급 페이지 반환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/verifyIamport2/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getToken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228404"/>
                  </a:ext>
                </a:extLst>
              </a:tr>
              <a:tr h="28449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POST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/verifyIamport2/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getToken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토큰 값 저장 및 토큰 발급 결과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/verifyIamport2/</a:t>
                      </a: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getToken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034103"/>
                  </a:ext>
                </a:extLst>
              </a:tr>
              <a:tr h="28449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/verifyIamport2/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searchOne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</a:t>
                      </a:r>
                      <a:r>
                        <a:rPr lang="ko-KR" altLang="en-US" sz="1000" b="0" spc="-80" dirty="0" err="1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단건</a:t>
                      </a: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/index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76790"/>
                  </a:ext>
                </a:extLst>
              </a:tr>
              <a:tr h="28449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/verifyIamport2/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searchAll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주문 전체 조회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/index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140903"/>
                  </a:ext>
                </a:extLst>
              </a:tr>
              <a:tr h="28449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Sms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POST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sms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/send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SmsResponseDto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854354"/>
                  </a:ext>
                </a:extLst>
              </a:tr>
              <a:tr h="284493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checkPhone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ResponseEntity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&lt;String&gt;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416152"/>
                  </a:ext>
                </a:extLst>
              </a:tr>
              <a:tr h="28449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Mail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POST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sendEmail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이메일 전송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JSON 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확인 메시지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23368"/>
                  </a:ext>
                </a:extLst>
              </a:tr>
              <a:tr h="2844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ln>
                            <a:solidFill>
                              <a:srgbClr val="C00000"/>
                            </a:solidFill>
                          </a:ln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한돈 삼겹살 600g" panose="020B0600000101010101" pitchFamily="50" charset="-127"/>
                          <a:ea typeface="한돈 삼겹살 600g" panose="020B0600000101010101" pitchFamily="50" charset="-127"/>
                        </a:rPr>
                        <a:t>GET</a:t>
                      </a:r>
                      <a:endParaRPr lang="ko-KR" altLang="en-US" sz="900" b="1" dirty="0">
                        <a:ln>
                          <a:solidFill>
                            <a:srgbClr val="C00000"/>
                          </a:solidFill>
                        </a:ln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한돈 삼겹살 600g" panose="020B0600000101010101" pitchFamily="50" charset="-127"/>
                        <a:ea typeface="한돈 삼겹살 600g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checkEmail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80" dirty="0">
                          <a:ln w="9525"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  <a:cs typeface="Pretendard ExtraBold"/>
                        </a:rPr>
                        <a:t>이메일 확인</a:t>
                      </a:r>
                      <a:endParaRPr lang="en-US" altLang="ko-KR" sz="1000" b="0" spc="-80" dirty="0">
                        <a:ln w="9525"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  <a:cs typeface="Pretendard Extra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JSON (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서버인증번호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오류 메시지</a:t>
                      </a:r>
                      <a:r>
                        <a:rPr lang="en-US" altLang="ko-KR" sz="1000" b="0" dirty="0">
                          <a:solidFill>
                            <a:sysClr val="windowText" lastClr="000000"/>
                          </a:solidFill>
                          <a:latin typeface="한돈 삼겹살 OTF 600g" panose="020B0600000101010101" pitchFamily="34" charset="-127"/>
                          <a:ea typeface="한돈 삼겹살 OTF 600g" panose="020B0600000101010101" pitchFamily="34" charset="-127"/>
                        </a:rPr>
                        <a:t>)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한돈 삼겹살 OTF 600g" panose="020B0600000101010101" pitchFamily="34" charset="-127"/>
                        <a:ea typeface="한돈 삼겹살 OTF 600g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66C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667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0373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206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사용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API</a:t>
            </a:r>
            <a:endParaRPr lang="ko-KR" altLang="en-US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219075" y="-145192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854D9-86A8-90FF-30C7-9105761AECC2}"/>
              </a:ext>
            </a:extLst>
          </p:cNvPr>
          <p:cNvSpPr txBox="1"/>
          <p:nvPr/>
        </p:nvSpPr>
        <p:spPr>
          <a:xfrm>
            <a:off x="2496229" y="1721750"/>
            <a:ext cx="260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카카오 맵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387D-5DFF-9CFE-00ED-F5EFF1EC16A5}"/>
              </a:ext>
            </a:extLst>
          </p:cNvPr>
          <p:cNvSpPr txBox="1"/>
          <p:nvPr/>
        </p:nvSpPr>
        <p:spPr>
          <a:xfrm>
            <a:off x="8021276" y="1721750"/>
            <a:ext cx="260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다음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주소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 </a:t>
            </a:r>
            <a:endParaRPr lang="ko-KR" altLang="en-US" dirty="0"/>
          </a:p>
        </p:txBody>
      </p:sp>
      <p:pic>
        <p:nvPicPr>
          <p:cNvPr id="10" name="그림 9" descr="지도, 스크린샷, 텍스트, 디자인이(가) 표시된 사진&#10;&#10;자동 생성된 설명">
            <a:extLst>
              <a:ext uri="{FF2B5EF4-FFF2-40B4-BE49-F238E27FC236}">
                <a16:creationId xmlns:a16="http://schemas.microsoft.com/office/drawing/2014/main" id="{E7C7E526-C833-39AF-8FA6-06C059EF3F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t="1353" r="12424" b="1507"/>
          <a:stretch/>
        </p:blipFill>
        <p:spPr>
          <a:xfrm>
            <a:off x="927567" y="2409720"/>
            <a:ext cx="4831416" cy="3267683"/>
          </a:xfrm>
          <a:prstGeom prst="rect">
            <a:avLst/>
          </a:prstGeom>
          <a:ln w="1905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D0608D6-3C9F-0304-7063-E40A407F19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6"/>
          <a:stretch/>
        </p:blipFill>
        <p:spPr>
          <a:xfrm>
            <a:off x="6377978" y="2397160"/>
            <a:ext cx="4821685" cy="3280244"/>
          </a:xfrm>
          <a:prstGeom prst="rect">
            <a:avLst/>
          </a:prstGeom>
          <a:ln w="1905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986175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3610" y="0"/>
            <a:ext cx="643360" cy="1165074"/>
          </a:xfrm>
          <a:custGeom>
            <a:avLst/>
            <a:gdLst>
              <a:gd name="connsiteX0" fmla="*/ 0 w 643361"/>
              <a:gd name="connsiteY0" fmla="*/ 0 h 1165074"/>
              <a:gd name="connsiteX1" fmla="*/ 633820 w 643361"/>
              <a:gd name="connsiteY1" fmla="*/ 0 h 1165074"/>
              <a:gd name="connsiteX2" fmla="*/ 643327 w 643361"/>
              <a:gd name="connsiteY2" fmla="*/ 766762 h 1165074"/>
              <a:gd name="connsiteX3" fmla="*/ 0 w 643361"/>
              <a:gd name="connsiteY3" fmla="*/ 1161329 h 1165074"/>
              <a:gd name="connsiteX4" fmla="*/ 0 w 643361"/>
              <a:gd name="connsiteY4" fmla="*/ 0 h 1165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361" h="1165074">
                <a:moveTo>
                  <a:pt x="0" y="0"/>
                </a:moveTo>
                <a:lnTo>
                  <a:pt x="633820" y="0"/>
                </a:lnTo>
                <a:lnTo>
                  <a:pt x="643327" y="766762"/>
                </a:lnTo>
                <a:lnTo>
                  <a:pt x="0" y="1161329"/>
                </a:lnTo>
                <a:lnTo>
                  <a:pt x="0" y="0"/>
                </a:lnTo>
                <a:close/>
              </a:path>
            </a:pathLst>
          </a:custGeom>
          <a:solidFill>
            <a:srgbClr val="266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TextBox 10"/>
          <p:cNvSpPr txBox="1"/>
          <p:nvPr/>
        </p:nvSpPr>
        <p:spPr>
          <a:xfrm>
            <a:off x="1363819" y="1770863"/>
            <a:ext cx="2343844" cy="846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altLang="ko-KR" sz="5000" b="0" kern="100" spc="-7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Noto Sans CJK KR Black"/>
                <a:ea typeface="Noto Sans CJK KR Black"/>
                <a:cs typeface="Pretendard ExtraBold"/>
              </a:rPr>
              <a:t>INDEX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E8B952-4F5B-1B4E-1EFF-687B59F168E2}"/>
              </a:ext>
            </a:extLst>
          </p:cNvPr>
          <p:cNvSpPr/>
          <p:nvPr/>
        </p:nvSpPr>
        <p:spPr>
          <a:xfrm>
            <a:off x="0" y="2825151"/>
            <a:ext cx="12192000" cy="4032849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[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1B0968F-4CEE-F9E5-0ECD-896F0909F466}"/>
              </a:ext>
            </a:extLst>
          </p:cNvPr>
          <p:cNvGrpSpPr/>
          <p:nvPr/>
        </p:nvGrpSpPr>
        <p:grpSpPr>
          <a:xfrm>
            <a:off x="4840697" y="3525257"/>
            <a:ext cx="2510608" cy="2226562"/>
            <a:chOff x="4840696" y="3748269"/>
            <a:chExt cx="2510608" cy="2226562"/>
          </a:xfrm>
        </p:grpSpPr>
        <p:grpSp>
          <p:nvGrpSpPr>
            <p:cNvPr id="10" name="그룹 16">
              <a:extLst>
                <a:ext uri="{FF2B5EF4-FFF2-40B4-BE49-F238E27FC236}">
                  <a16:creationId xmlns:a16="http://schemas.microsoft.com/office/drawing/2014/main" id="{527DB33D-3107-9BF0-6C5B-FCD8FE7E8FFA}"/>
                </a:ext>
              </a:extLst>
            </p:cNvPr>
            <p:cNvGrpSpPr/>
            <p:nvPr/>
          </p:nvGrpSpPr>
          <p:grpSpPr>
            <a:xfrm>
              <a:off x="4864989" y="4782011"/>
              <a:ext cx="2311400" cy="339090"/>
              <a:chOff x="8537567" y="4768360"/>
              <a:chExt cx="2311400" cy="339090"/>
            </a:xfrm>
          </p:grpSpPr>
          <p:sp>
            <p:nvSpPr>
              <p:cNvPr id="22" name="TextBox 9">
                <a:extLst>
                  <a:ext uri="{FF2B5EF4-FFF2-40B4-BE49-F238E27FC236}">
                    <a16:creationId xmlns:a16="http://schemas.microsoft.com/office/drawing/2014/main" id="{47672247-392F-8F69-EFA2-B7956C7B45AE}"/>
                  </a:ext>
                </a:extLst>
              </p:cNvPr>
              <p:cNvSpPr txBox="1"/>
              <p:nvPr/>
            </p:nvSpPr>
            <p:spPr>
              <a:xfrm>
                <a:off x="8918567" y="4768360"/>
                <a:ext cx="1930400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06. </a:t>
                </a:r>
                <a:r>
                  <a:rPr lang="ko-KR" altLang="en-US" sz="160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스크린리스트</a:t>
                </a:r>
                <a:endParaRPr lang="ko-KR" altLang="en-US" sz="16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한돈 삼겹살 OTF 300g"/>
                  <a:ea typeface="한돈 삼겹살 OTF 300g"/>
                  <a:cs typeface="Pretendard Medium"/>
                </a:endParaRPr>
              </a:p>
            </p:txBody>
          </p:sp>
          <p:cxnSp>
            <p:nvCxnSpPr>
              <p:cNvPr id="23" name="직선 연결선 10">
                <a:extLst>
                  <a:ext uri="{FF2B5EF4-FFF2-40B4-BE49-F238E27FC236}">
                    <a16:creationId xmlns:a16="http://schemas.microsoft.com/office/drawing/2014/main" id="{9266E017-9231-B925-FEEC-777294F6ACF0}"/>
                  </a:ext>
                </a:extLst>
              </p:cNvPr>
              <p:cNvCxnSpPr/>
              <p:nvPr/>
            </p:nvCxnSpPr>
            <p:spPr>
              <a:xfrm>
                <a:off x="8537567" y="4936426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0E05CC8-8DB4-B098-00C3-97ABEC4B31B1}"/>
                </a:ext>
              </a:extLst>
            </p:cNvPr>
            <p:cNvGrpSpPr/>
            <p:nvPr/>
          </p:nvGrpSpPr>
          <p:grpSpPr>
            <a:xfrm>
              <a:off x="4864989" y="5208876"/>
              <a:ext cx="2486315" cy="339090"/>
              <a:chOff x="9080988" y="5076999"/>
              <a:chExt cx="2486315" cy="339090"/>
            </a:xfrm>
          </p:grpSpPr>
          <p:sp>
            <p:nvSpPr>
              <p:cNvPr id="20" name="TextBox 9">
                <a:extLst>
                  <a:ext uri="{FF2B5EF4-FFF2-40B4-BE49-F238E27FC236}">
                    <a16:creationId xmlns:a16="http://schemas.microsoft.com/office/drawing/2014/main" id="{A8B4B422-DDA3-2AB3-4B54-528A52020773}"/>
                  </a:ext>
                </a:extLst>
              </p:cNvPr>
              <p:cNvSpPr txBox="1"/>
              <p:nvPr/>
            </p:nvSpPr>
            <p:spPr>
              <a:xfrm>
                <a:off x="9472381" y="5076999"/>
                <a:ext cx="2094922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07. </a:t>
                </a:r>
                <a:r>
                  <a:rPr lang="ko-KR" altLang="en-US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프로세스</a:t>
                </a:r>
              </a:p>
            </p:txBody>
          </p:sp>
          <p:cxnSp>
            <p:nvCxnSpPr>
              <p:cNvPr id="21" name="직선 연결선 10">
                <a:extLst>
                  <a:ext uri="{FF2B5EF4-FFF2-40B4-BE49-F238E27FC236}">
                    <a16:creationId xmlns:a16="http://schemas.microsoft.com/office/drawing/2014/main" id="{7A42272C-CCB0-E7F2-D476-281C628542E6}"/>
                  </a:ext>
                </a:extLst>
              </p:cNvPr>
              <p:cNvCxnSpPr/>
              <p:nvPr/>
            </p:nvCxnSpPr>
            <p:spPr>
              <a:xfrm>
                <a:off x="9080988" y="5246544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6">
              <a:extLst>
                <a:ext uri="{FF2B5EF4-FFF2-40B4-BE49-F238E27FC236}">
                  <a16:creationId xmlns:a16="http://schemas.microsoft.com/office/drawing/2014/main" id="{D2B1843E-9B63-8E4E-9D46-8999A80F9FE6}"/>
                </a:ext>
              </a:extLst>
            </p:cNvPr>
            <p:cNvGrpSpPr/>
            <p:nvPr/>
          </p:nvGrpSpPr>
          <p:grpSpPr>
            <a:xfrm>
              <a:off x="4864989" y="4355146"/>
              <a:ext cx="2311400" cy="339090"/>
              <a:chOff x="8537567" y="4768361"/>
              <a:chExt cx="2311400" cy="339090"/>
            </a:xfrm>
          </p:grpSpPr>
          <p:sp>
            <p:nvSpPr>
              <p:cNvPr id="18" name="TextBox 9">
                <a:extLst>
                  <a:ext uri="{FF2B5EF4-FFF2-40B4-BE49-F238E27FC236}">
                    <a16:creationId xmlns:a16="http://schemas.microsoft.com/office/drawing/2014/main" id="{B3BAC6E4-E75D-E0DC-0765-EC51F552E91F}"/>
                  </a:ext>
                </a:extLst>
              </p:cNvPr>
              <p:cNvSpPr txBox="1"/>
              <p:nvPr/>
            </p:nvSpPr>
            <p:spPr>
              <a:xfrm>
                <a:off x="8918567" y="4768361"/>
                <a:ext cx="1930400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05. </a:t>
                </a:r>
                <a:r>
                  <a:rPr lang="ko-KR" altLang="en-US" sz="160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메뉴구조</a:t>
                </a:r>
                <a:endParaRPr lang="ko-KR" altLang="en-US" sz="16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한돈 삼겹살 OTF 300g"/>
                  <a:ea typeface="한돈 삼겹살 OTF 300g"/>
                  <a:cs typeface="Pretendard Medium"/>
                </a:endParaRPr>
              </a:p>
            </p:txBody>
          </p:sp>
          <p:cxnSp>
            <p:nvCxnSpPr>
              <p:cNvPr id="19" name="직선 연결선 10">
                <a:extLst>
                  <a:ext uri="{FF2B5EF4-FFF2-40B4-BE49-F238E27FC236}">
                    <a16:creationId xmlns:a16="http://schemas.microsoft.com/office/drawing/2014/main" id="{CDEAA650-F13E-B169-8515-84287036F99E}"/>
                  </a:ext>
                </a:extLst>
              </p:cNvPr>
              <p:cNvCxnSpPr/>
              <p:nvPr/>
            </p:nvCxnSpPr>
            <p:spPr>
              <a:xfrm>
                <a:off x="8537567" y="4936426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381D318F-7ECB-9E82-8D4D-952E871BF626}"/>
                </a:ext>
              </a:extLst>
            </p:cNvPr>
            <p:cNvSpPr txBox="1"/>
            <p:nvPr/>
          </p:nvSpPr>
          <p:spPr>
            <a:xfrm>
              <a:off x="4840696" y="3748269"/>
              <a:ext cx="1012411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Noto Sans CJK KR Black"/>
                  <a:ea typeface="Noto Sans CJK KR Black"/>
                  <a:cs typeface="Pretendard Medium"/>
                </a:rPr>
                <a:t>PART 2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2B0B574-3FC9-0C89-2A61-022AC21DFD04}"/>
                </a:ext>
              </a:extLst>
            </p:cNvPr>
            <p:cNvGrpSpPr/>
            <p:nvPr/>
          </p:nvGrpSpPr>
          <p:grpSpPr>
            <a:xfrm>
              <a:off x="4864989" y="5635741"/>
              <a:ext cx="2486315" cy="339090"/>
              <a:chOff x="4881917" y="5635741"/>
              <a:chExt cx="2486315" cy="339090"/>
            </a:xfrm>
          </p:grpSpPr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896E7986-DA1E-1CF4-B62D-42C0BF8B37BB}"/>
                  </a:ext>
                </a:extLst>
              </p:cNvPr>
              <p:cNvSpPr txBox="1"/>
              <p:nvPr/>
            </p:nvSpPr>
            <p:spPr>
              <a:xfrm>
                <a:off x="5273310" y="5635741"/>
                <a:ext cx="2094922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08. </a:t>
                </a:r>
                <a:r>
                  <a:rPr lang="ko-KR" altLang="en-US" sz="1600" b="0" kern="100" spc="-70" dirty="0" err="1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플로차트</a:t>
                </a:r>
                <a:endParaRPr lang="ko-KR" altLang="en-US" sz="16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한돈 삼겹살 OTF 300g"/>
                  <a:ea typeface="한돈 삼겹살 OTF 300g"/>
                  <a:cs typeface="Pretendard Medium"/>
                </a:endParaRPr>
              </a:p>
            </p:txBody>
          </p:sp>
          <p:cxnSp>
            <p:nvCxnSpPr>
              <p:cNvPr id="17" name="직선 연결선 10">
                <a:extLst>
                  <a:ext uri="{FF2B5EF4-FFF2-40B4-BE49-F238E27FC236}">
                    <a16:creationId xmlns:a16="http://schemas.microsoft.com/office/drawing/2014/main" id="{66E36CCC-97F9-D68A-81FB-FED6BEAEEA2E}"/>
                  </a:ext>
                </a:extLst>
              </p:cNvPr>
              <p:cNvCxnSpPr/>
              <p:nvPr/>
            </p:nvCxnSpPr>
            <p:spPr>
              <a:xfrm>
                <a:off x="4881917" y="5805286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0ED426-95F6-CA8A-8F6E-A46F4A44AEB4}"/>
              </a:ext>
            </a:extLst>
          </p:cNvPr>
          <p:cNvGrpSpPr/>
          <p:nvPr/>
        </p:nvGrpSpPr>
        <p:grpSpPr>
          <a:xfrm>
            <a:off x="1127755" y="3552362"/>
            <a:ext cx="3319765" cy="2349405"/>
            <a:chOff x="4840696" y="3748269"/>
            <a:chExt cx="2510608" cy="2349405"/>
          </a:xfrm>
        </p:grpSpPr>
        <p:grpSp>
          <p:nvGrpSpPr>
            <p:cNvPr id="26" name="그룹 16">
              <a:extLst>
                <a:ext uri="{FF2B5EF4-FFF2-40B4-BE49-F238E27FC236}">
                  <a16:creationId xmlns:a16="http://schemas.microsoft.com/office/drawing/2014/main" id="{95A9A7D7-13D7-47F7-20EB-3EE4E1537A62}"/>
                </a:ext>
              </a:extLst>
            </p:cNvPr>
            <p:cNvGrpSpPr/>
            <p:nvPr/>
          </p:nvGrpSpPr>
          <p:grpSpPr>
            <a:xfrm>
              <a:off x="4864989" y="4782011"/>
              <a:ext cx="2311400" cy="339090"/>
              <a:chOff x="8537567" y="4768360"/>
              <a:chExt cx="2311400" cy="339090"/>
            </a:xfrm>
          </p:grpSpPr>
          <p:sp>
            <p:nvSpPr>
              <p:cNvPr id="37" name="TextBox 9">
                <a:extLst>
                  <a:ext uri="{FF2B5EF4-FFF2-40B4-BE49-F238E27FC236}">
                    <a16:creationId xmlns:a16="http://schemas.microsoft.com/office/drawing/2014/main" id="{692B4507-7DB8-19F6-209B-1109B6DFBF44}"/>
                  </a:ext>
                </a:extLst>
              </p:cNvPr>
              <p:cNvSpPr txBox="1"/>
              <p:nvPr/>
            </p:nvSpPr>
            <p:spPr>
              <a:xfrm>
                <a:off x="8918567" y="4768360"/>
                <a:ext cx="1930400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02. </a:t>
                </a:r>
                <a:r>
                  <a:rPr lang="ko-KR" altLang="en-US" sz="160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기술 스택</a:t>
                </a:r>
                <a:endParaRPr lang="ko-KR" altLang="en-US" sz="16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한돈 삼겹살 OTF 300g"/>
                  <a:ea typeface="한돈 삼겹살 OTF 300g"/>
                  <a:cs typeface="Pretendard Medium"/>
                </a:endParaRPr>
              </a:p>
            </p:txBody>
          </p:sp>
          <p:cxnSp>
            <p:nvCxnSpPr>
              <p:cNvPr id="38" name="직선 연결선 10">
                <a:extLst>
                  <a:ext uri="{FF2B5EF4-FFF2-40B4-BE49-F238E27FC236}">
                    <a16:creationId xmlns:a16="http://schemas.microsoft.com/office/drawing/2014/main" id="{43B1077E-6493-117A-F0C3-1278C624BFAF}"/>
                  </a:ext>
                </a:extLst>
              </p:cNvPr>
              <p:cNvCxnSpPr/>
              <p:nvPr/>
            </p:nvCxnSpPr>
            <p:spPr>
              <a:xfrm>
                <a:off x="8537567" y="4936426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43A9618-018C-C666-9341-FFB2E3965612}"/>
                </a:ext>
              </a:extLst>
            </p:cNvPr>
            <p:cNvGrpSpPr/>
            <p:nvPr/>
          </p:nvGrpSpPr>
          <p:grpSpPr>
            <a:xfrm>
              <a:off x="4864989" y="5208876"/>
              <a:ext cx="2486315" cy="339090"/>
              <a:chOff x="9080988" y="5076999"/>
              <a:chExt cx="2486315" cy="339090"/>
            </a:xfrm>
          </p:grpSpPr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698A3ADD-8AFE-E5B6-8CCC-C89EFF9608BD}"/>
                  </a:ext>
                </a:extLst>
              </p:cNvPr>
              <p:cNvSpPr txBox="1"/>
              <p:nvPr/>
            </p:nvSpPr>
            <p:spPr>
              <a:xfrm>
                <a:off x="9472381" y="5076999"/>
                <a:ext cx="2094922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03. </a:t>
                </a:r>
                <a:r>
                  <a:rPr lang="ko-KR" altLang="en-US" sz="160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프로젝트 설계</a:t>
                </a:r>
                <a:endParaRPr lang="ko-KR" altLang="en-US" sz="16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한돈 삼겹살 OTF 300g"/>
                  <a:ea typeface="한돈 삼겹살 OTF 300g"/>
                  <a:cs typeface="Pretendard Medium"/>
                </a:endParaRPr>
              </a:p>
            </p:txBody>
          </p:sp>
          <p:cxnSp>
            <p:nvCxnSpPr>
              <p:cNvPr id="36" name="직선 연결선 10">
                <a:extLst>
                  <a:ext uri="{FF2B5EF4-FFF2-40B4-BE49-F238E27FC236}">
                    <a16:creationId xmlns:a16="http://schemas.microsoft.com/office/drawing/2014/main" id="{14D6BD03-2F2F-C5DA-AB1E-BEA54C6CC30F}"/>
                  </a:ext>
                </a:extLst>
              </p:cNvPr>
              <p:cNvCxnSpPr/>
              <p:nvPr/>
            </p:nvCxnSpPr>
            <p:spPr>
              <a:xfrm>
                <a:off x="9080988" y="5246544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그룹 16">
              <a:extLst>
                <a:ext uri="{FF2B5EF4-FFF2-40B4-BE49-F238E27FC236}">
                  <a16:creationId xmlns:a16="http://schemas.microsoft.com/office/drawing/2014/main" id="{0C220D79-20D7-1D72-5B8B-18B2FF329889}"/>
                </a:ext>
              </a:extLst>
            </p:cNvPr>
            <p:cNvGrpSpPr/>
            <p:nvPr/>
          </p:nvGrpSpPr>
          <p:grpSpPr>
            <a:xfrm>
              <a:off x="4864989" y="4355146"/>
              <a:ext cx="2311400" cy="339090"/>
              <a:chOff x="8537567" y="4768361"/>
              <a:chExt cx="2311400" cy="339090"/>
            </a:xfrm>
          </p:grpSpPr>
          <p:sp>
            <p:nvSpPr>
              <p:cNvPr id="33" name="TextBox 9">
                <a:extLst>
                  <a:ext uri="{FF2B5EF4-FFF2-40B4-BE49-F238E27FC236}">
                    <a16:creationId xmlns:a16="http://schemas.microsoft.com/office/drawing/2014/main" id="{41A0E388-3E88-C6B3-B216-8D1F83381E8A}"/>
                  </a:ext>
                </a:extLst>
              </p:cNvPr>
              <p:cNvSpPr txBox="1"/>
              <p:nvPr/>
            </p:nvSpPr>
            <p:spPr>
              <a:xfrm>
                <a:off x="8918567" y="4768361"/>
                <a:ext cx="1930400" cy="33909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01. </a:t>
                </a:r>
                <a:r>
                  <a:rPr lang="ko-KR" altLang="en-US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프로젝트 개요</a:t>
                </a:r>
              </a:p>
            </p:txBody>
          </p:sp>
          <p:cxnSp>
            <p:nvCxnSpPr>
              <p:cNvPr id="34" name="직선 연결선 10">
                <a:extLst>
                  <a:ext uri="{FF2B5EF4-FFF2-40B4-BE49-F238E27FC236}">
                    <a16:creationId xmlns:a16="http://schemas.microsoft.com/office/drawing/2014/main" id="{BFD52404-A2CE-C5F6-D9D2-3383A84C295D}"/>
                  </a:ext>
                </a:extLst>
              </p:cNvPr>
              <p:cNvCxnSpPr/>
              <p:nvPr/>
            </p:nvCxnSpPr>
            <p:spPr>
              <a:xfrm>
                <a:off x="8537567" y="4936426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E705174B-5889-B780-1745-812907A8EBB1}"/>
                </a:ext>
              </a:extLst>
            </p:cNvPr>
            <p:cNvSpPr txBox="1"/>
            <p:nvPr/>
          </p:nvSpPr>
          <p:spPr>
            <a:xfrm>
              <a:off x="4840696" y="3748269"/>
              <a:ext cx="1012411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Noto Sans CJK KR Black"/>
                  <a:ea typeface="Noto Sans CJK KR Black"/>
                  <a:cs typeface="Pretendard Medium"/>
                </a:rPr>
                <a:t>PART 1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F7EC11A-EBF7-DE82-D2F4-C8E319E4B1D9}"/>
                </a:ext>
              </a:extLst>
            </p:cNvPr>
            <p:cNvGrpSpPr/>
            <p:nvPr/>
          </p:nvGrpSpPr>
          <p:grpSpPr>
            <a:xfrm>
              <a:off x="4864989" y="5512899"/>
              <a:ext cx="2486315" cy="584775"/>
              <a:chOff x="4881917" y="5512899"/>
              <a:chExt cx="2486315" cy="584775"/>
            </a:xfrm>
          </p:grpSpPr>
          <p:sp>
            <p:nvSpPr>
              <p:cNvPr id="31" name="TextBox 9">
                <a:extLst>
                  <a:ext uri="{FF2B5EF4-FFF2-40B4-BE49-F238E27FC236}">
                    <a16:creationId xmlns:a16="http://schemas.microsoft.com/office/drawing/2014/main" id="{6D05FD85-8C12-7CDD-3F84-54E9AEB570AC}"/>
                  </a:ext>
                </a:extLst>
              </p:cNvPr>
              <p:cNvSpPr txBox="1"/>
              <p:nvPr/>
            </p:nvSpPr>
            <p:spPr>
              <a:xfrm>
                <a:off x="5273310" y="5512899"/>
                <a:ext cx="2094922" cy="58477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lvl="0">
                  <a:defRPr/>
                </a:pPr>
                <a:r>
                  <a:rPr lang="en-US" altLang="ko-KR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04. </a:t>
                </a:r>
                <a:r>
                  <a:rPr lang="ko-KR" altLang="en-US" sz="160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rPr>
                  <a:t>핵심 기능 및 구현 내용</a:t>
                </a:r>
                <a:endParaRPr lang="ko-KR" altLang="en-US" sz="16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한돈 삼겹살 OTF 300g"/>
                  <a:ea typeface="한돈 삼겹살 OTF 300g"/>
                  <a:cs typeface="Pretendard Medium"/>
                </a:endParaRPr>
              </a:p>
            </p:txBody>
          </p:sp>
          <p:cxnSp>
            <p:nvCxnSpPr>
              <p:cNvPr id="32" name="직선 연결선 10">
                <a:extLst>
                  <a:ext uri="{FF2B5EF4-FFF2-40B4-BE49-F238E27FC236}">
                    <a16:creationId xmlns:a16="http://schemas.microsoft.com/office/drawing/2014/main" id="{B59000A5-8E32-FC7E-695F-3EB332729F93}"/>
                  </a:ext>
                </a:extLst>
              </p:cNvPr>
              <p:cNvCxnSpPr/>
              <p:nvPr/>
            </p:nvCxnSpPr>
            <p:spPr>
              <a:xfrm>
                <a:off x="4881917" y="5805286"/>
                <a:ext cx="279400" cy="0"/>
              </a:xfrm>
              <a:prstGeom prst="line">
                <a:avLst/>
              </a:prstGeom>
              <a:ln w="28575" cap="rnd">
                <a:solidFill>
                  <a:srgbClr val="266CD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97F7EAB-7B68-7C67-ECD0-31DC7247F6F4}"/>
              </a:ext>
            </a:extLst>
          </p:cNvPr>
          <p:cNvGrpSpPr/>
          <p:nvPr/>
        </p:nvGrpSpPr>
        <p:grpSpPr>
          <a:xfrm>
            <a:off x="8413115" y="3525257"/>
            <a:ext cx="2486315" cy="1887472"/>
            <a:chOff x="8413115" y="3525257"/>
            <a:chExt cx="2486315" cy="1887472"/>
          </a:xfrm>
        </p:grpSpPr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7C98442B-451F-47E1-6394-BD33E6F20F8D}"/>
                </a:ext>
              </a:extLst>
            </p:cNvPr>
            <p:cNvSpPr txBox="1"/>
            <p:nvPr/>
          </p:nvSpPr>
          <p:spPr>
            <a:xfrm>
              <a:off x="8413115" y="3525257"/>
              <a:ext cx="1012411" cy="3962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>
                <a:defRPr/>
              </a:pPr>
              <a:r>
                <a:rPr lang="en-US" altLang="ko-KR" sz="2000" b="0" kern="100" spc="-70" dirty="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Noto Sans CJK KR Black"/>
                  <a:ea typeface="Noto Sans CJK KR Black"/>
                  <a:cs typeface="Pretendard Medium"/>
                </a:rPr>
                <a:t>PART 3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AC8A93D-3EAF-9D0D-3A71-B47691554EC9}"/>
                </a:ext>
              </a:extLst>
            </p:cNvPr>
            <p:cNvGrpSpPr/>
            <p:nvPr/>
          </p:nvGrpSpPr>
          <p:grpSpPr>
            <a:xfrm>
              <a:off x="8413115" y="4169688"/>
              <a:ext cx="2486315" cy="1243041"/>
              <a:chOff x="8413115" y="4153579"/>
              <a:chExt cx="2486315" cy="1243041"/>
            </a:xfrm>
          </p:grpSpPr>
          <p:grpSp>
            <p:nvGrpSpPr>
              <p:cNvPr id="42" name="그룹 16">
                <a:extLst>
                  <a:ext uri="{FF2B5EF4-FFF2-40B4-BE49-F238E27FC236}">
                    <a16:creationId xmlns:a16="http://schemas.microsoft.com/office/drawing/2014/main" id="{53686B39-AA10-5F79-C630-9E13AC9FA000}"/>
                  </a:ext>
                </a:extLst>
              </p:cNvPr>
              <p:cNvGrpSpPr/>
              <p:nvPr/>
            </p:nvGrpSpPr>
            <p:grpSpPr>
              <a:xfrm>
                <a:off x="8413115" y="4153579"/>
                <a:ext cx="2311400" cy="339090"/>
                <a:chOff x="8537567" y="4768360"/>
                <a:chExt cx="2311400" cy="339090"/>
              </a:xfrm>
            </p:grpSpPr>
            <p:sp>
              <p:nvSpPr>
                <p:cNvPr id="49" name="TextBox 9">
                  <a:extLst>
                    <a:ext uri="{FF2B5EF4-FFF2-40B4-BE49-F238E27FC236}">
                      <a16:creationId xmlns:a16="http://schemas.microsoft.com/office/drawing/2014/main" id="{EB2CB2E7-E598-B75C-18B3-FE3EC3E86C17}"/>
                    </a:ext>
                  </a:extLst>
                </p:cNvPr>
                <p:cNvSpPr txBox="1"/>
                <p:nvPr/>
              </p:nvSpPr>
              <p:spPr>
                <a:xfrm>
                  <a:off x="8918567" y="4768360"/>
                  <a:ext cx="1930400" cy="33909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09</a:t>
                  </a:r>
                  <a:r>
                    <a:rPr lang="en-US" altLang="ko-KR" sz="1600" b="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. </a:t>
                  </a:r>
                  <a:r>
                    <a:rPr lang="ko-KR" altLang="en-US" sz="160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정책</a:t>
                  </a:r>
                  <a:endParaRPr lang="ko-KR" altLang="en-US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endParaRPr>
                </a:p>
              </p:txBody>
            </p:sp>
            <p:cxnSp>
              <p:nvCxnSpPr>
                <p:cNvPr id="50" name="직선 연결선 10">
                  <a:extLst>
                    <a:ext uri="{FF2B5EF4-FFF2-40B4-BE49-F238E27FC236}">
                      <a16:creationId xmlns:a16="http://schemas.microsoft.com/office/drawing/2014/main" id="{BEC4D5DF-99F0-C9A6-F870-BEC5B8DF9D6D}"/>
                    </a:ext>
                  </a:extLst>
                </p:cNvPr>
                <p:cNvCxnSpPr/>
                <p:nvPr/>
              </p:nvCxnSpPr>
              <p:spPr>
                <a:xfrm>
                  <a:off x="8537567" y="4936426"/>
                  <a:ext cx="279400" cy="0"/>
                </a:xfrm>
                <a:prstGeom prst="line">
                  <a:avLst/>
                </a:prstGeom>
                <a:ln w="28575" cap="rnd">
                  <a:solidFill>
                    <a:srgbClr val="266CD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AB12D0BE-0B79-6406-9955-3AD08A2DC757}"/>
                  </a:ext>
                </a:extLst>
              </p:cNvPr>
              <p:cNvGrpSpPr/>
              <p:nvPr/>
            </p:nvGrpSpPr>
            <p:grpSpPr>
              <a:xfrm>
                <a:off x="8413115" y="4605555"/>
                <a:ext cx="2486315" cy="339090"/>
                <a:chOff x="9080988" y="5076999"/>
                <a:chExt cx="2486315" cy="339090"/>
              </a:xfrm>
            </p:grpSpPr>
            <p:sp>
              <p:nvSpPr>
                <p:cNvPr id="47" name="TextBox 9">
                  <a:extLst>
                    <a:ext uri="{FF2B5EF4-FFF2-40B4-BE49-F238E27FC236}">
                      <a16:creationId xmlns:a16="http://schemas.microsoft.com/office/drawing/2014/main" id="{638E6E71-4645-EB75-28DE-0F29BD9627CB}"/>
                    </a:ext>
                  </a:extLst>
                </p:cNvPr>
                <p:cNvSpPr txBox="1"/>
                <p:nvPr/>
              </p:nvSpPr>
              <p:spPr>
                <a:xfrm>
                  <a:off x="9472381" y="5076999"/>
                  <a:ext cx="2094922" cy="33909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b="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10. </a:t>
                  </a:r>
                  <a:r>
                    <a:rPr lang="ko-KR" altLang="en-US" sz="1600" b="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권한</a:t>
                  </a:r>
                </a:p>
              </p:txBody>
            </p:sp>
            <p:cxnSp>
              <p:nvCxnSpPr>
                <p:cNvPr id="48" name="직선 연결선 10">
                  <a:extLst>
                    <a:ext uri="{FF2B5EF4-FFF2-40B4-BE49-F238E27FC236}">
                      <a16:creationId xmlns:a16="http://schemas.microsoft.com/office/drawing/2014/main" id="{B41F492E-4856-D54A-2219-6C4E8C1301B3}"/>
                    </a:ext>
                  </a:extLst>
                </p:cNvPr>
                <p:cNvCxnSpPr/>
                <p:nvPr/>
              </p:nvCxnSpPr>
              <p:spPr>
                <a:xfrm>
                  <a:off x="9080988" y="5246544"/>
                  <a:ext cx="279400" cy="0"/>
                </a:xfrm>
                <a:prstGeom prst="line">
                  <a:avLst/>
                </a:prstGeom>
                <a:ln w="28575" cap="rnd">
                  <a:solidFill>
                    <a:srgbClr val="266CD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3A81DDB3-FD35-E183-1FD0-1491913F05CB}"/>
                  </a:ext>
                </a:extLst>
              </p:cNvPr>
              <p:cNvGrpSpPr/>
              <p:nvPr/>
            </p:nvGrpSpPr>
            <p:grpSpPr>
              <a:xfrm>
                <a:off x="8413115" y="5057530"/>
                <a:ext cx="2486315" cy="339090"/>
                <a:chOff x="8437408" y="5849558"/>
                <a:chExt cx="2486315" cy="339090"/>
              </a:xfrm>
            </p:grpSpPr>
            <p:sp>
              <p:nvSpPr>
                <p:cNvPr id="45" name="TextBox 9">
                  <a:extLst>
                    <a:ext uri="{FF2B5EF4-FFF2-40B4-BE49-F238E27FC236}">
                      <a16:creationId xmlns:a16="http://schemas.microsoft.com/office/drawing/2014/main" id="{5A180A9F-B49D-81BB-A72A-B17EC700058B}"/>
                    </a:ext>
                  </a:extLst>
                </p:cNvPr>
                <p:cNvSpPr txBox="1"/>
                <p:nvPr/>
              </p:nvSpPr>
              <p:spPr>
                <a:xfrm>
                  <a:off x="8828801" y="5849558"/>
                  <a:ext cx="2094922" cy="33909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600" b="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11. </a:t>
                  </a:r>
                  <a:r>
                    <a:rPr lang="en-US" altLang="ko-KR" sz="160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UI </a:t>
                  </a:r>
                  <a:r>
                    <a:rPr lang="ko-KR" altLang="en-US" sz="1600" kern="100" spc="-70" dirty="0">
                      <a:ln w="9525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accent1"/>
                      </a:solidFill>
                      <a:latin typeface="한돈 삼겹살 OTF 300g"/>
                      <a:ea typeface="한돈 삼겹살 OTF 300g"/>
                      <a:cs typeface="Pretendard Medium"/>
                    </a:rPr>
                    <a:t>상세구조</a:t>
                  </a:r>
                  <a:endParaRPr lang="ko-KR" altLang="en-US" sz="1600" b="0" kern="100" spc="-70" dirty="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accent1"/>
                    </a:solidFill>
                    <a:latin typeface="한돈 삼겹살 OTF 300g"/>
                    <a:ea typeface="한돈 삼겹살 OTF 300g"/>
                    <a:cs typeface="Pretendard Medium"/>
                  </a:endParaRPr>
                </a:p>
              </p:txBody>
            </p:sp>
            <p:cxnSp>
              <p:nvCxnSpPr>
                <p:cNvPr id="46" name="직선 연결선 10">
                  <a:extLst>
                    <a:ext uri="{FF2B5EF4-FFF2-40B4-BE49-F238E27FC236}">
                      <a16:creationId xmlns:a16="http://schemas.microsoft.com/office/drawing/2014/main" id="{16ED61E7-BDAE-BBEC-3F5F-C857C0624D13}"/>
                    </a:ext>
                  </a:extLst>
                </p:cNvPr>
                <p:cNvCxnSpPr/>
                <p:nvPr/>
              </p:nvCxnSpPr>
              <p:spPr>
                <a:xfrm>
                  <a:off x="8437408" y="6013527"/>
                  <a:ext cx="279400" cy="0"/>
                </a:xfrm>
                <a:prstGeom prst="line">
                  <a:avLst/>
                </a:prstGeom>
                <a:ln w="28575" cap="rnd">
                  <a:solidFill>
                    <a:srgbClr val="266CDE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206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사용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API</a:t>
            </a:r>
            <a:endParaRPr lang="ko-KR" altLang="en-US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219075" y="-145192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6387D-5DFF-9CFE-00ED-F5EFF1EC16A5}"/>
              </a:ext>
            </a:extLst>
          </p:cNvPr>
          <p:cNvSpPr txBox="1"/>
          <p:nvPr/>
        </p:nvSpPr>
        <p:spPr>
          <a:xfrm>
            <a:off x="2388544" y="1586646"/>
            <a:ext cx="1823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Naver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</a:t>
            </a:r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Sms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 </a:t>
            </a:r>
            <a:endParaRPr lang="ko-KR" altLang="en-US" dirty="0"/>
          </a:p>
        </p:txBody>
      </p:sp>
      <p:pic>
        <p:nvPicPr>
          <p:cNvPr id="12" name="그림 1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787549E-5C28-599B-0D36-D52E5F71B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1" t="-734" r="18570" b="41003"/>
          <a:stretch/>
        </p:blipFill>
        <p:spPr>
          <a:xfrm>
            <a:off x="1061029" y="2219445"/>
            <a:ext cx="4545687" cy="2928621"/>
          </a:xfrm>
          <a:prstGeom prst="rect">
            <a:avLst/>
          </a:prstGeom>
          <a:ln w="1905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그림 12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CCCF4D9-6D07-0EF8-2B81-2EDCE35B11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2515" r="1123" b="-1165"/>
          <a:stretch/>
        </p:blipFill>
        <p:spPr>
          <a:xfrm rot="19350345">
            <a:off x="1148318" y="3214257"/>
            <a:ext cx="1360784" cy="2679088"/>
          </a:xfrm>
          <a:prstGeom prst="roundRect">
            <a:avLst>
              <a:gd name="adj" fmla="val 14006"/>
            </a:avLst>
          </a:prstGeom>
          <a:ln w="69850" cap="flat">
            <a:solidFill>
              <a:schemeClr val="bg2">
                <a:lumMod val="50000"/>
                <a:alpha val="9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RightFacing" fov="3900000">
              <a:rot lat="20867407" lon="19511817" rev="2131827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E30F26-BE8B-D293-5937-878DF1AB779D}"/>
              </a:ext>
            </a:extLst>
          </p:cNvPr>
          <p:cNvSpPr txBox="1"/>
          <p:nvPr/>
        </p:nvSpPr>
        <p:spPr>
          <a:xfrm>
            <a:off x="7807744" y="1586646"/>
            <a:ext cx="1649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JavaMail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 </a:t>
            </a:r>
            <a:endParaRPr lang="ko-KR" altLang="en-US" dirty="0"/>
          </a:p>
        </p:txBody>
      </p:sp>
      <p:pic>
        <p:nvPicPr>
          <p:cNvPr id="17" name="그림 1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B6BE93F9-A53F-1C12-4397-43C57642DA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-1712" r="22905" b="37961"/>
          <a:stretch/>
        </p:blipFill>
        <p:spPr>
          <a:xfrm>
            <a:off x="6491457" y="2219444"/>
            <a:ext cx="4459728" cy="2928621"/>
          </a:xfrm>
          <a:prstGeom prst="rect">
            <a:avLst/>
          </a:prstGeom>
          <a:ln w="1905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8" name="그림 17" descr="텍스트, 소프트웨어, 번호, 폰트이(가) 표시된 사진&#10;&#10;자동 생성된 설명">
            <a:extLst>
              <a:ext uri="{FF2B5EF4-FFF2-40B4-BE49-F238E27FC236}">
                <a16:creationId xmlns:a16="http://schemas.microsoft.com/office/drawing/2014/main" id="{5D362FC4-5FB1-A8CC-31B9-3DC4954DB2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5" t="16513" r="1055" b="-7381"/>
          <a:stretch/>
        </p:blipFill>
        <p:spPr>
          <a:xfrm rot="819663">
            <a:off x="6079795" y="4502249"/>
            <a:ext cx="3218154" cy="10886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176735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2066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사용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API</a:t>
            </a:r>
            <a:endParaRPr lang="ko-KR" altLang="en-US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219075" y="-145192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854D9-86A8-90FF-30C7-9105761AECC2}"/>
              </a:ext>
            </a:extLst>
          </p:cNvPr>
          <p:cNvSpPr txBox="1"/>
          <p:nvPr/>
        </p:nvSpPr>
        <p:spPr>
          <a:xfrm>
            <a:off x="4793393" y="1596073"/>
            <a:ext cx="260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아임포트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결제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API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 </a:t>
            </a:r>
            <a:endParaRPr lang="ko-KR" altLang="en-US" dirty="0"/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3D00BAE-42AC-EE98-A154-6388E7966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354" y="2289797"/>
            <a:ext cx="4718821" cy="3578439"/>
          </a:xfrm>
          <a:prstGeom prst="rect">
            <a:avLst/>
          </a:prstGeom>
          <a:ln w="190500" cap="sq">
            <a:solidFill>
              <a:schemeClr val="bg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7748082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280685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핵심 기능 및 구현 내용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보안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</a:t>
            </a: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4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219075" y="-145192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528AEDA-AC66-C8F6-363B-C028E684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3" b="96305" l="500" r="99800">
                        <a14:foregroundMark x1="49600" y1="39723" x2="49600" y2="39723"/>
                        <a14:foregroundMark x1="53600" y1="30139" x2="53000" y2="33718"/>
                        <a14:foregroundMark x1="44800" y1="42148" x2="46500" y2="29215"/>
                        <a14:foregroundMark x1="46500" y1="29215" x2="56600" y2="31986"/>
                        <a14:foregroundMark x1="56600" y1="31986" x2="48300" y2="44457"/>
                        <a14:foregroundMark x1="48300" y1="44457" x2="43600" y2="40185"/>
                        <a14:foregroundMark x1="66600" y1="56467" x2="66600" y2="56467"/>
                        <a14:foregroundMark x1="53400" y1="54965" x2="51100" y2="64781"/>
                        <a14:foregroundMark x1="51100" y1="64781" x2="49900" y2="54157"/>
                        <a14:foregroundMark x1="49900" y1="54157" x2="53400" y2="55427"/>
                        <a14:foregroundMark x1="63700" y1="45035" x2="59400" y2="27829"/>
                        <a14:foregroundMark x1="59400" y1="27829" x2="41200" y2="27714"/>
                        <a14:foregroundMark x1="41200" y1="27714" x2="37800" y2="66166"/>
                        <a14:foregroundMark x1="37800" y1="66166" x2="43200" y2="76790"/>
                        <a14:foregroundMark x1="43200" y1="76790" x2="64600" y2="67898"/>
                        <a14:foregroundMark x1="64600" y1="67898" x2="70900" y2="19515"/>
                        <a14:foregroundMark x1="70900" y1="19515" x2="94700" y2="20439"/>
                        <a14:foregroundMark x1="94700" y1="20439" x2="94500" y2="57621"/>
                        <a14:foregroundMark x1="94500" y1="57621" x2="76000" y2="97691"/>
                        <a14:foregroundMark x1="76000" y1="97691" x2="35600" y2="92263"/>
                        <a14:foregroundMark x1="35600" y1="92263" x2="14400" y2="73095"/>
                        <a14:foregroundMark x1="14400" y1="73095" x2="8600" y2="54503"/>
                        <a14:foregroundMark x1="8600" y1="54503" x2="17500" y2="15935"/>
                        <a14:foregroundMark x1="17500" y1="15935" x2="36300" y2="2656"/>
                        <a14:foregroundMark x1="36300" y1="2656" x2="77300" y2="7275"/>
                        <a14:foregroundMark x1="77300" y1="7275" x2="81200" y2="11547"/>
                        <a14:foregroundMark x1="91700" y1="37067" x2="93800" y2="69400"/>
                        <a14:foregroundMark x1="93800" y1="69400" x2="87300" y2="48383"/>
                        <a14:foregroundMark x1="87300" y1="48383" x2="95000" y2="35681"/>
                        <a14:foregroundMark x1="22200" y1="89954" x2="79300" y2="92841"/>
                        <a14:foregroundMark x1="79300" y1="92841" x2="58100" y2="95266"/>
                        <a14:foregroundMark x1="58100" y1="95266" x2="20100" y2="90185"/>
                        <a14:foregroundMark x1="20100" y1="90185" x2="27700" y2="83487"/>
                        <a14:foregroundMark x1="27700" y1="83487" x2="27700" y2="83487"/>
                        <a14:foregroundMark x1="80200" y1="92841" x2="58200" y2="85566"/>
                        <a14:foregroundMark x1="58200" y1="85566" x2="29900" y2="87529"/>
                        <a14:foregroundMark x1="29900" y1="87529" x2="22700" y2="96074"/>
                        <a14:foregroundMark x1="22700" y1="96074" x2="33100" y2="99885"/>
                        <a14:foregroundMark x1="33100" y1="99885" x2="78700" y2="96420"/>
                        <a14:foregroundMark x1="78700" y1="96420" x2="77500" y2="91917"/>
                        <a14:foregroundMark x1="92700" y1="41686" x2="99800" y2="49423"/>
                        <a14:foregroundMark x1="99800" y1="49423" x2="95200" y2="42610"/>
                        <a14:foregroundMark x1="77700" y1="2771" x2="16700" y2="10277"/>
                        <a14:foregroundMark x1="16700" y1="10277" x2="13200" y2="1155"/>
                        <a14:foregroundMark x1="13200" y1="1155" x2="76100" y2="5196"/>
                        <a14:foregroundMark x1="76100" y1="5196" x2="74300" y2="6928"/>
                        <a14:foregroundMark x1="35400" y1="6697" x2="63200" y2="1155"/>
                        <a14:foregroundMark x1="63200" y1="1155" x2="30300" y2="4503"/>
                        <a14:foregroundMark x1="30300" y1="4503" x2="60900" y2="808"/>
                        <a14:foregroundMark x1="6100" y1="46074" x2="6600" y2="61778"/>
                        <a14:foregroundMark x1="6600" y1="61778" x2="9600" y2="38684"/>
                        <a14:foregroundMark x1="9600" y1="38684" x2="11800" y2="50231"/>
                        <a14:foregroundMark x1="11800" y1="50231" x2="6100" y2="58083"/>
                        <a14:foregroundMark x1="5300" y1="38337" x2="3400" y2="51617"/>
                        <a14:foregroundMark x1="3400" y1="51617" x2="3700" y2="39376"/>
                        <a14:foregroundMark x1="3700" y1="39376" x2="10300" y2="43649"/>
                        <a14:foregroundMark x1="1300" y1="50115" x2="500" y2="50577"/>
                      </a14:backgroundRemoval>
                    </a14:imgEffect>
                    <a14:imgEffect>
                      <a14:sharpenSoften amount="26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813" flipH="1">
            <a:off x="4854450" y="-1073663"/>
            <a:ext cx="7273444" cy="629880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  <a:scene3d>
            <a:camera prst="perspectiveContrastingLeftFacing" fov="4200000">
              <a:rot lat="21058564" lon="1970853" rev="18684509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33D488-9377-FE6F-596E-53153F8280C1}"/>
              </a:ext>
            </a:extLst>
          </p:cNvPr>
          <p:cNvSpPr txBox="1"/>
          <p:nvPr/>
        </p:nvSpPr>
        <p:spPr>
          <a:xfrm>
            <a:off x="1094263" y="1301828"/>
            <a:ext cx="10003474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2000" dirty="0">
                <a:solidFill>
                  <a:schemeClr val="accent1"/>
                </a:solidFill>
                <a:latin typeface="한돈 삼겹살 OTF 600g" panose="020B0600000101010101" pitchFamily="34" charset="-127"/>
                <a:ea typeface="한돈 삼겹살 OTF 600g" panose="020B0600000101010101" pitchFamily="34" charset="-127"/>
              </a:rPr>
              <a:t>Spring Security </a:t>
            </a:r>
            <a:r>
              <a:rPr lang="ko-KR" altLang="en-US" sz="2000" dirty="0">
                <a:solidFill>
                  <a:schemeClr val="accent1"/>
                </a:solidFill>
                <a:latin typeface="한돈 삼겹살 OTF 600g" panose="020B0600000101010101" pitchFamily="34" charset="-127"/>
                <a:ea typeface="한돈 삼겹살 OTF 600g" panose="020B0600000101010101" pitchFamily="34" charset="-127"/>
              </a:rPr>
              <a:t>사용</a:t>
            </a:r>
            <a:endParaRPr lang="en-US" altLang="ko-KR" sz="2000" dirty="0">
              <a:solidFill>
                <a:schemeClr val="accent1"/>
              </a:solidFill>
              <a:latin typeface="한돈 삼겹살 OTF 600g" panose="020B0600000101010101" pitchFamily="34" charset="-127"/>
              <a:ea typeface="한돈 삼겹살 OTF 6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접근 주체는 로그인을 통해 대구요 서버 사용자 인증 요청 전송 가능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인증된 사용자의 </a:t>
            </a:r>
            <a:r>
              <a:rPr lang="en-US" altLang="ko-KR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‘ROLE’ </a:t>
            </a: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에 따라 대구요 </a:t>
            </a:r>
            <a:r>
              <a:rPr lang="en-US" altLang="ko-KR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API </a:t>
            </a: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접근 가능 범위와 그 권한을 인가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사용자 비밀번호는 </a:t>
            </a:r>
            <a:r>
              <a:rPr lang="en-US" altLang="ko-KR" sz="1600" b="1" dirty="0" err="1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BcryptPasswordEncoder</a:t>
            </a: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로 암호화하여 관리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000" b="1" dirty="0">
              <a:solidFill>
                <a:schemeClr val="accent1"/>
              </a:solidFill>
              <a:latin typeface="한돈 삼겹살 OTF 600g" panose="020B0600000101010101" pitchFamily="34" charset="-127"/>
              <a:ea typeface="한돈 삼겹살 OTF 6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solidFill>
                  <a:schemeClr val="accent1"/>
                </a:solidFill>
                <a:latin typeface="한돈 삼겹살 OTF 600g" panose="020B0600000101010101" pitchFamily="34" charset="-127"/>
                <a:ea typeface="한돈 삼겹살 OTF 600g" panose="020B0600000101010101" pitchFamily="34" charset="-127"/>
              </a:rPr>
              <a:t>회원가입 본인 확인 절차 강화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600" b="1" dirty="0" err="1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JavaMail</a:t>
            </a:r>
            <a:r>
              <a:rPr lang="en-US" altLang="ko-KR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 API, </a:t>
            </a:r>
            <a:r>
              <a:rPr lang="en-US" altLang="ko-KR" sz="1600" b="1" dirty="0" err="1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NaverSms</a:t>
            </a:r>
            <a:r>
              <a:rPr lang="en-US" altLang="ko-KR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 API</a:t>
            </a: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 사용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회원가입시</a:t>
            </a:r>
            <a:r>
              <a:rPr lang="en-US" altLang="ko-KR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, </a:t>
            </a: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사용자가 입력한 </a:t>
            </a:r>
            <a:r>
              <a:rPr lang="en-US" altLang="ko-KR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e-mail </a:t>
            </a: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과 전화번호로 인증번호 발송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600" b="1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발송된 인증번호와 사용자가 입력한 인증번호 일치할 경우 회원가입 가능</a:t>
            </a:r>
            <a:endParaRPr lang="en-US" altLang="ko-KR" sz="1600" b="1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75320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1642" y="593942"/>
            <a:ext cx="9900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메뉴구조</a:t>
            </a:r>
            <a:endParaRPr lang="en-US" altLang="ko-KR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1069" y="418703"/>
            <a:ext cx="1932495" cy="2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02_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05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927E9A8-54C7-436D-6EAE-8D302DAA3361}"/>
              </a:ext>
            </a:extLst>
          </p:cNvPr>
          <p:cNvGrpSpPr/>
          <p:nvPr/>
        </p:nvGrpSpPr>
        <p:grpSpPr>
          <a:xfrm>
            <a:off x="896642" y="1256187"/>
            <a:ext cx="10112799" cy="4647050"/>
            <a:chOff x="896642" y="1256187"/>
            <a:chExt cx="10112799" cy="4647050"/>
          </a:xfrm>
        </p:grpSpPr>
        <p:grpSp>
          <p:nvGrpSpPr>
            <p:cNvPr id="5" name="그룹 4"/>
            <p:cNvGrpSpPr/>
            <p:nvPr/>
          </p:nvGrpSpPr>
          <p:grpSpPr>
            <a:xfrm>
              <a:off x="896642" y="1256187"/>
              <a:ext cx="10112799" cy="4647050"/>
              <a:chOff x="447697" y="1359568"/>
              <a:chExt cx="10892067" cy="500514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3E8ADC-ADC4-6B20-B177-1B28F84A5E76}"/>
                  </a:ext>
                </a:extLst>
              </p:cNvPr>
              <p:cNvSpPr txBox="1"/>
              <p:nvPr/>
            </p:nvSpPr>
            <p:spPr>
              <a:xfrm>
                <a:off x="4427620" y="1359568"/>
                <a:ext cx="3043989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대구요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Main</a:t>
                </a:r>
                <a:endParaRPr lang="ko-KR" altLang="en-US" sz="1600" dirty="0">
                  <a:solidFill>
                    <a:schemeClr val="bg1"/>
                  </a:solidFill>
                  <a:latin typeface="한돈 삼겹살 600g" pitchFamily="50" charset="-127"/>
                  <a:ea typeface="한돈 삼겹살 600g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BDA4F0-A00D-9E83-9561-5E7F15854FB2}"/>
                  </a:ext>
                </a:extLst>
              </p:cNvPr>
              <p:cNvSpPr txBox="1"/>
              <p:nvPr/>
            </p:nvSpPr>
            <p:spPr>
              <a:xfrm>
                <a:off x="8150058" y="1828799"/>
                <a:ext cx="1371599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로그인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EE702-D97F-ED47-C9A5-01EF6A0EF469}"/>
                  </a:ext>
                </a:extLst>
              </p:cNvPr>
              <p:cNvSpPr txBox="1"/>
              <p:nvPr/>
            </p:nvSpPr>
            <p:spPr>
              <a:xfrm>
                <a:off x="9968160" y="1828799"/>
                <a:ext cx="1371599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회원가입</a:t>
                </a:r>
                <a:endParaRPr lang="ko-KR" altLang="en-US" sz="1600" dirty="0">
                  <a:solidFill>
                    <a:schemeClr val="bg1"/>
                  </a:solidFill>
                  <a:latin typeface="한돈 삼겹살 600g" pitchFamily="50" charset="-127"/>
                  <a:ea typeface="한돈 삼겹살 600g" pitchFamily="50" charset="-127"/>
                </a:endParaRPr>
              </a:p>
            </p:txBody>
          </p:sp>
          <p:cxnSp>
            <p:nvCxnSpPr>
              <p:cNvPr id="9" name="연결선: 꺾임 8">
                <a:extLst>
                  <a:ext uri="{FF2B5EF4-FFF2-40B4-BE49-F238E27FC236}">
                    <a16:creationId xmlns:a16="http://schemas.microsoft.com/office/drawing/2014/main" id="{C6416013-8570-2567-67B4-CE38B2A06161}"/>
                  </a:ext>
                </a:extLst>
              </p:cNvPr>
              <p:cNvCxnSpPr>
                <a:cxnSpLocks/>
                <a:stCxn id="6" idx="2"/>
                <a:endCxn id="7" idx="1"/>
              </p:cNvCxnSpPr>
              <p:nvPr/>
            </p:nvCxnSpPr>
            <p:spPr>
              <a:xfrm rot="16200000" flipH="1">
                <a:off x="6907554" y="770960"/>
                <a:ext cx="284565" cy="2200443"/>
              </a:xfrm>
              <a:prstGeom prst="bentConnector2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10A3B-BA51-897C-1F84-67B49D0C64C1}"/>
                  </a:ext>
                </a:extLst>
              </p:cNvPr>
              <p:cNvSpPr txBox="1"/>
              <p:nvPr/>
            </p:nvSpPr>
            <p:spPr>
              <a:xfrm>
                <a:off x="447698" y="1550473"/>
                <a:ext cx="1218669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1depth</a:t>
                </a:r>
                <a:endParaRPr lang="ko-KR" altLang="en-US" sz="1600" dirty="0">
                  <a:solidFill>
                    <a:schemeClr val="bg1"/>
                  </a:solidFill>
                  <a:latin typeface="한돈 삼겹살 600g" pitchFamily="50" charset="-127"/>
                  <a:ea typeface="한돈 삼겹살 600g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AD98C3-59C9-DCFA-FD1A-304DB254193F}"/>
                  </a:ext>
                </a:extLst>
              </p:cNvPr>
              <p:cNvSpPr txBox="1"/>
              <p:nvPr/>
            </p:nvSpPr>
            <p:spPr>
              <a:xfrm>
                <a:off x="447697" y="2198131"/>
                <a:ext cx="1218669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한돈 삼겹살 600g" pitchFamily="50" charset="-127"/>
                    <a:ea typeface="한돈 삼겹살 600g" pitchFamily="50" charset="-127"/>
                  </a:rPr>
                  <a:t>2depth</a:t>
                </a:r>
                <a:endParaRPr lang="ko-KR" altLang="en-US" sz="1600" dirty="0">
                  <a:latin typeface="한돈 삼겹살 600g" pitchFamily="50" charset="-127"/>
                  <a:ea typeface="한돈 삼겹살 600g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15C19E-1558-8128-8A2E-15BECF88C8F2}"/>
                  </a:ext>
                </a:extLst>
              </p:cNvPr>
              <p:cNvSpPr txBox="1"/>
              <p:nvPr/>
            </p:nvSpPr>
            <p:spPr>
              <a:xfrm>
                <a:off x="1542198" y="3057300"/>
                <a:ext cx="1495768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홈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EA6AA-A533-4F4E-A7AF-84BD3F5BE97E}"/>
                  </a:ext>
                </a:extLst>
              </p:cNvPr>
              <p:cNvSpPr txBox="1"/>
              <p:nvPr/>
            </p:nvSpPr>
            <p:spPr>
              <a:xfrm>
                <a:off x="3617649" y="3059668"/>
                <a:ext cx="1495768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주문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31DB6A5-5EFD-2DA7-02A7-E75E32889998}"/>
                  </a:ext>
                </a:extLst>
              </p:cNvPr>
              <p:cNvSpPr txBox="1"/>
              <p:nvPr/>
            </p:nvSpPr>
            <p:spPr>
              <a:xfrm>
                <a:off x="5693099" y="3059668"/>
                <a:ext cx="1495768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주소 찾기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8FEF883-FBAC-4D42-4DA1-3278F319B6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93098" y="3793595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주소 검색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0132A67-96BA-22F1-67B8-191E72452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7649" y="3793595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배달주문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3E6E65-244A-F521-627F-EEC1EA13EF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7649" y="4527522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포장주문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74F6CA-1588-F89D-EAA0-4821285AD1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7649" y="5261449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선물하기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952CE9-95A7-A436-1E13-85AB7E68A4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7649" y="5995376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매장분류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6944B6-7C8E-BCF4-4AD5-E29182F48C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198" y="3791227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회사 소개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C9B4E0-C5AA-4FB8-B42B-583CA0BE8C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198" y="4527522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회사 연혁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24EF5CF-0D9A-A689-A7CA-DA197E76B8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198" y="5261449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브랜드 소개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780C05-CD72-5842-3821-1CCBD0394B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2198" y="5995376"/>
                <a:ext cx="1495768" cy="3646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찾아오시는 길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B679F4-4036-93CA-6740-D4EDC3F94EAA}"/>
                  </a:ext>
                </a:extLst>
              </p:cNvPr>
              <p:cNvSpPr txBox="1"/>
              <p:nvPr/>
            </p:nvSpPr>
            <p:spPr>
              <a:xfrm>
                <a:off x="7768548" y="3065449"/>
                <a:ext cx="1495768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장바구니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85A3E7-8110-7E4D-986F-5BAA77C0F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8548" y="3793595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주문하기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5C7101-06F3-544A-F144-DF29A0B465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8548" y="4519078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수정하기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A42415-722A-DD02-2F39-5279C325BED2}"/>
                  </a:ext>
                </a:extLst>
              </p:cNvPr>
              <p:cNvSpPr txBox="1"/>
              <p:nvPr/>
            </p:nvSpPr>
            <p:spPr>
              <a:xfrm>
                <a:off x="9843993" y="3057300"/>
                <a:ext cx="1495768" cy="369332"/>
              </a:xfrm>
              <a:prstGeom prst="rect">
                <a:avLst/>
              </a:prstGeom>
              <a:solidFill>
                <a:srgbClr val="266CDE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한돈 삼겹살 600g" pitchFamily="50" charset="-127"/>
                    <a:ea typeface="한돈 삼겹살 600g" pitchFamily="50" charset="-127"/>
                  </a:rPr>
                  <a:t>마이페이지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10C11D4-DA29-8C97-B8BA-CC5DDB420D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3996" y="3786490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주문내역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62DAD7-EB4C-E400-A93D-BB6EDEAB7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3996" y="4520417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쿠폰관리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DAB2F4-4352-C378-3CCD-3109DD03A1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3995" y="5254344"/>
                <a:ext cx="1495768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리뷰관리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12A83C-9825-198B-5AFC-481129B718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43994" y="5988271"/>
                <a:ext cx="1495768" cy="3646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한돈 삼겹살 600g" pitchFamily="50" charset="-127"/>
                    <a:ea typeface="한돈 삼겹살 600g" pitchFamily="50" charset="-127"/>
                  </a:rPr>
                  <a:t>개인정보관리</a:t>
                </a:r>
                <a:endParaRPr lang="ko-KR" altLang="en-US" sz="1400" dirty="0">
                  <a:latin typeface="한돈 삼겹살 600g" pitchFamily="50" charset="-127"/>
                  <a:ea typeface="한돈 삼겹살 600g" pitchFamily="50" charset="-127"/>
                </a:endParaRPr>
              </a:p>
            </p:txBody>
          </p:sp>
          <p:cxnSp>
            <p:nvCxnSpPr>
              <p:cNvPr id="37" name="연결선: 꺾임 45">
                <a:extLst>
                  <a:ext uri="{FF2B5EF4-FFF2-40B4-BE49-F238E27FC236}">
                    <a16:creationId xmlns:a16="http://schemas.microsoft.com/office/drawing/2014/main" id="{B9CD104D-5238-E329-E79E-FABD6069E1A7}"/>
                  </a:ext>
                </a:extLst>
              </p:cNvPr>
              <p:cNvCxnSpPr>
                <a:cxnSpLocks/>
                <a:stCxn id="12" idx="0"/>
                <a:endCxn id="6" idx="2"/>
              </p:cNvCxnSpPr>
              <p:nvPr/>
            </p:nvCxnSpPr>
            <p:spPr>
              <a:xfrm rot="5400000" flipH="1" flipV="1">
                <a:off x="3455648" y="563334"/>
                <a:ext cx="1328400" cy="3659533"/>
              </a:xfrm>
              <a:prstGeom prst="bentConnector3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연결선: 꺾임 52">
                <a:extLst>
                  <a:ext uri="{FF2B5EF4-FFF2-40B4-BE49-F238E27FC236}">
                    <a16:creationId xmlns:a16="http://schemas.microsoft.com/office/drawing/2014/main" id="{43CCC82B-EB29-B4B7-26CE-D3949146F628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>
                <a:off x="5949606" y="2397840"/>
                <a:ext cx="2566826" cy="667609"/>
              </a:xfrm>
              <a:prstGeom prst="bentConnector2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연결선: 꺾임 55">
                <a:extLst>
                  <a:ext uri="{FF2B5EF4-FFF2-40B4-BE49-F238E27FC236}">
                    <a16:creationId xmlns:a16="http://schemas.microsoft.com/office/drawing/2014/main" id="{B7A17255-A820-E652-A4C9-E6EE1E717942}"/>
                  </a:ext>
                </a:extLst>
              </p:cNvPr>
              <p:cNvCxnSpPr>
                <a:cxnSpLocks/>
                <a:stCxn id="6" idx="2"/>
                <a:endCxn id="14" idx="0"/>
              </p:cNvCxnSpPr>
              <p:nvPr/>
            </p:nvCxnSpPr>
            <p:spPr>
              <a:xfrm rot="16200000" flipH="1">
                <a:off x="5529915" y="2148600"/>
                <a:ext cx="1330768" cy="491368"/>
              </a:xfrm>
              <a:prstGeom prst="bentConnector3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연결선: 꺾임 64">
                <a:extLst>
                  <a:ext uri="{FF2B5EF4-FFF2-40B4-BE49-F238E27FC236}">
                    <a16:creationId xmlns:a16="http://schemas.microsoft.com/office/drawing/2014/main" id="{BE9362D5-6CD4-2F0C-98AF-2E0B48B7330C}"/>
                  </a:ext>
                </a:extLst>
              </p:cNvPr>
              <p:cNvCxnSpPr>
                <a:stCxn id="6" idx="2"/>
                <a:endCxn id="13" idx="0"/>
              </p:cNvCxnSpPr>
              <p:nvPr/>
            </p:nvCxnSpPr>
            <p:spPr>
              <a:xfrm rot="5400000">
                <a:off x="4492190" y="1602243"/>
                <a:ext cx="1330768" cy="1584082"/>
              </a:xfrm>
              <a:prstGeom prst="bentConnector3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C63228-5F04-F711-9689-37E634B4A17E}"/>
                </a:ext>
              </a:extLst>
            </p:cNvPr>
            <p:cNvSpPr txBox="1">
              <a:spLocks/>
            </p:cNvSpPr>
            <p:nvPr/>
          </p:nvSpPr>
          <p:spPr>
            <a:xfrm>
              <a:off x="5778487" y="4196008"/>
              <a:ext cx="1388754" cy="34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돈 삼겹살 600g" pitchFamily="50" charset="-127"/>
                  <a:ea typeface="한돈 삼겹살 600g" pitchFamily="50" charset="-127"/>
                </a:rPr>
                <a:t>주소 입력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FA4DC0-85E2-9272-5E37-5EF13536A080}"/>
                </a:ext>
              </a:extLst>
            </p:cNvPr>
            <p:cNvSpPr txBox="1">
              <a:spLocks/>
            </p:cNvSpPr>
            <p:nvPr/>
          </p:nvSpPr>
          <p:spPr>
            <a:xfrm>
              <a:off x="7693726" y="4863231"/>
              <a:ext cx="1388754" cy="3429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한돈 삼겹살 600g" pitchFamily="50" charset="-127"/>
                  <a:ea typeface="한돈 삼겹살 600g" pitchFamily="50" charset="-127"/>
                </a:rPr>
                <a:t>삭제하기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368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1069" y="418703"/>
            <a:ext cx="1932495" cy="2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02_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86498" y="323089"/>
            <a:ext cx="2147833" cy="707886"/>
            <a:chOff x="386498" y="323089"/>
            <a:chExt cx="2147833" cy="707886"/>
          </a:xfrm>
        </p:grpSpPr>
        <p:sp>
          <p:nvSpPr>
            <p:cNvPr id="2" name="TextBox 1"/>
            <p:cNvSpPr txBox="1"/>
            <p:nvPr/>
          </p:nvSpPr>
          <p:spPr>
            <a:xfrm>
              <a:off x="1141642" y="593942"/>
              <a:ext cx="1392689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600g"/>
                  <a:ea typeface="한돈 삼겹살 OTF 600g"/>
                  <a:cs typeface="Pretendard ExtraBold"/>
                </a:rPr>
                <a:t>스크린리스트</a:t>
              </a:r>
              <a:endPara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6498" y="323089"/>
              <a:ext cx="837409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600g"/>
                  <a:ea typeface="한돈 삼겹살 OTF 600g"/>
                  <a:cs typeface="Pretendard ExtraBold"/>
                </a:rPr>
                <a:t>06</a:t>
              </a:r>
              <a:endParaRPr lang="ko-KR" altLang="en-US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222302"/>
              </p:ext>
            </p:extLst>
          </p:nvPr>
        </p:nvGraphicFramePr>
        <p:xfrm>
          <a:off x="916187" y="1766329"/>
          <a:ext cx="10523750" cy="3992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7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030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67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대메뉴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 b="0" dirty="0" err="1">
                          <a:latin typeface="한돈 삼겹살 600g" pitchFamily="50" charset="-127"/>
                          <a:ea typeface="한돈 삼겹살 600g" pitchFamily="50" charset="-127"/>
                        </a:rPr>
                        <a:t>중메뉴</a:t>
                      </a:r>
                      <a:endParaRPr lang="ko-KR" altLang="en-US" sz="1400" b="0" dirty="0"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한돈 삼겹살 600g" pitchFamily="50" charset="-127"/>
                          <a:ea typeface="한돈 삼겹살 600g" pitchFamily="50" charset="-127"/>
                        </a:rPr>
                        <a:t>소메뉴</a:t>
                      </a:r>
                      <a:endParaRPr lang="ko-KR" altLang="en-US" sz="1400" dirty="0"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한돈 삼겹살 600g" pitchFamily="50" charset="-127"/>
                          <a:ea typeface="한돈 삼겹살 600g" pitchFamily="50" charset="-127"/>
                        </a:rPr>
                        <a:t>Screen</a:t>
                      </a:r>
                      <a:r>
                        <a:rPr lang="en-US" altLang="ko-KR" sz="1400" b="0" baseline="0" dirty="0">
                          <a:latin typeface="한돈 삼겹살 600g" pitchFamily="50" charset="-127"/>
                          <a:ea typeface="한돈 삼겹살 600g" pitchFamily="50" charset="-127"/>
                        </a:rPr>
                        <a:t> ID</a:t>
                      </a:r>
                      <a:endParaRPr lang="ko-KR" altLang="en-US" sz="1400" b="0" dirty="0"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latin typeface="한돈 삼겹살 600g" pitchFamily="50" charset="-127"/>
                          <a:ea typeface="한돈 삼겹살 600g" pitchFamily="50" charset="-127"/>
                        </a:rPr>
                        <a:t>Pagetitle</a:t>
                      </a:r>
                      <a:endParaRPr lang="ko-KR" altLang="en-US" sz="1400" b="0" dirty="0"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Description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한돈 삼겹살 600g" pitchFamily="50" charset="-127"/>
                          <a:ea typeface="한돈 삼겹살 600g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로그인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UI-A-1011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로그인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회원가입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UI-A-1012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회원가입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973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추천메뉴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UI-B-1011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홈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추천메뉴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현재 가장 할인율이 높은 순으로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최근 주문내역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UI-B-1012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홈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</a:t>
                      </a:r>
                      <a:r>
                        <a:rPr lang="en-US" altLang="ko-KR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최근 주문내역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최근 주문한 내역에서 내림차순으로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6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UI-B-1013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홈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이벤트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이용 가능한 모든 이벤트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597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주문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배달주문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음식메뉴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UI-C-1011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주문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배달주문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메뉴 카테고리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배달주문이 가능한 가게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조회 및 주문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포장주문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UI-C-1012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주문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포장주문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메뉴 카테고리 선택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포장주문이 가능한 가게 조회 및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5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선물하기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300g" pitchFamily="50" charset="-127"/>
                        <a:ea typeface="한돈 삼겹살 3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UI-C-1013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주문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선물하기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내가 받은 선물 내역을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회원정보수정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UI-D-1011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사전에 기입한 회원정보 수정 및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리뷰관리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UI-D-1012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리뷰관리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작성했던 리뷰 조회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,</a:t>
                      </a:r>
                      <a:r>
                        <a:rPr lang="en-US" altLang="ko-KR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수정</a:t>
                      </a:r>
                      <a:r>
                        <a:rPr lang="en-US" altLang="ko-KR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, 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삭제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8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한돈 삼겹살 600g" pitchFamily="50" charset="-127"/>
                          <a:ea typeface="한돈 삼겹살 600g" pitchFamily="50" charset="-127"/>
                        </a:rPr>
                        <a:t>결제관리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UI-D-1013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결제관리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결제한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UI-D-1014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관리자가 작성한 공지사항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문의사항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한돈 삼겹살 600g" pitchFamily="50" charset="-127"/>
                          <a:ea typeface="한돈 삼겹살 600g" pitchFamily="50" charset="-127"/>
                        </a:rPr>
                        <a:t>전화상담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UI-D-1015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문의사항 </a:t>
                      </a:r>
                      <a:r>
                        <a:rPr lang="en-US" altLang="ko-KR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전화상담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전화문의 서비스 신청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및 이용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한돈 삼겹살 600g" pitchFamily="50" charset="-127"/>
                          <a:ea typeface="한돈 삼겹살 600g" pitchFamily="50" charset="-127"/>
                        </a:rPr>
                        <a:t>AI</a:t>
                      </a:r>
                      <a:r>
                        <a:rPr lang="ko-KR" altLang="en-US" sz="1000" dirty="0">
                          <a:latin typeface="한돈 삼겹살 600g" pitchFamily="50" charset="-127"/>
                          <a:ea typeface="한돈 삼겹살 600g" pitchFamily="50" charset="-127"/>
                        </a:rPr>
                        <a:t>상담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UI-D-1016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마이페이지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문의사항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</a:t>
                      </a:r>
                      <a:r>
                        <a:rPr lang="en-US" altLang="ko-KR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AI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상담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자주하는 질문 위주의 문의</a:t>
                      </a:r>
                      <a:r>
                        <a:rPr lang="ko-KR" altLang="en-US" sz="1000" b="1" baseline="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서비스 이용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장바구니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주문결제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한돈 삼겹살 600g" pitchFamily="50" charset="-127"/>
                          <a:ea typeface="한돈 삼겹살 600g" pitchFamily="50" charset="-127"/>
                        </a:rPr>
                        <a:t>결제창</a:t>
                      </a:r>
                      <a:endParaRPr lang="ko-KR" altLang="en-US" sz="1000" dirty="0"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UI-E-1011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장바구니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주문결제 </a:t>
                      </a:r>
                      <a:r>
                        <a:rPr lang="en-US" altLang="ko-KR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&gt; </a:t>
                      </a:r>
                      <a:r>
                        <a:rPr lang="ko-KR" altLang="en-US" sz="1000" b="1" dirty="0" err="1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결제창</a:t>
                      </a: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장바구니에 담은 내역 수정 및 결제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964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B1B4600-6226-45C4-970E-068D43607BFD}"/>
              </a:ext>
            </a:extLst>
          </p:cNvPr>
          <p:cNvGrpSpPr/>
          <p:nvPr/>
        </p:nvGrpSpPr>
        <p:grpSpPr>
          <a:xfrm>
            <a:off x="578745" y="1790651"/>
            <a:ext cx="3498823" cy="3824703"/>
            <a:chOff x="128955" y="737594"/>
            <a:chExt cx="4114799" cy="2534602"/>
          </a:xfrm>
          <a:solidFill>
            <a:schemeClr val="bg1"/>
          </a:solidFill>
          <a:effectLst/>
          <a:scene3d>
            <a:camera prst="perspectiveFront"/>
            <a:lightRig rig="threePt" dir="t"/>
          </a:scene3d>
        </p:grpSpPr>
        <p:sp>
          <p:nvSpPr>
            <p:cNvPr id="3" name="사각형: 둥근 모서리 4">
              <a:extLst>
                <a:ext uri="{FF2B5EF4-FFF2-40B4-BE49-F238E27FC236}">
                  <a16:creationId xmlns:a16="http://schemas.microsoft.com/office/drawing/2014/main" id="{082AB01B-CC11-4435-A97F-15AFBCB67513}"/>
                </a:ext>
              </a:extLst>
            </p:cNvPr>
            <p:cNvSpPr/>
            <p:nvPr/>
          </p:nvSpPr>
          <p:spPr>
            <a:xfrm>
              <a:off x="1460808" y="737594"/>
              <a:ext cx="1333854" cy="25548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시스템 관리자</a:t>
              </a:r>
            </a:p>
          </p:txBody>
        </p:sp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1FFEA77A-CF09-4858-9EA3-5CF1DC72B878}"/>
                </a:ext>
              </a:extLst>
            </p:cNvPr>
            <p:cNvSpPr/>
            <p:nvPr/>
          </p:nvSpPr>
          <p:spPr>
            <a:xfrm>
              <a:off x="1460809" y="1122952"/>
              <a:ext cx="1333854" cy="2301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로그인</a:t>
              </a:r>
            </a:p>
          </p:txBody>
        </p:sp>
        <p:sp>
          <p:nvSpPr>
            <p:cNvPr id="5" name="사각형: 둥근 모서리 6">
              <a:extLst>
                <a:ext uri="{FF2B5EF4-FFF2-40B4-BE49-F238E27FC236}">
                  <a16:creationId xmlns:a16="http://schemas.microsoft.com/office/drawing/2014/main" id="{658C06B9-8073-4A88-9DD0-DD91F9B0809D}"/>
                </a:ext>
              </a:extLst>
            </p:cNvPr>
            <p:cNvSpPr/>
            <p:nvPr/>
          </p:nvSpPr>
          <p:spPr>
            <a:xfrm>
              <a:off x="1460809" y="1408600"/>
              <a:ext cx="1333854" cy="23016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주문하기</a:t>
              </a:r>
            </a:p>
          </p:txBody>
        </p:sp>
        <p:sp>
          <p:nvSpPr>
            <p:cNvPr id="6" name="사각형: 둥근 모서리 7">
              <a:extLst>
                <a:ext uri="{FF2B5EF4-FFF2-40B4-BE49-F238E27FC236}">
                  <a16:creationId xmlns:a16="http://schemas.microsoft.com/office/drawing/2014/main" id="{3135432A-BD5A-495E-B1B1-0CABF95B37DE}"/>
                </a:ext>
              </a:extLst>
            </p:cNvPr>
            <p:cNvSpPr/>
            <p:nvPr/>
          </p:nvSpPr>
          <p:spPr>
            <a:xfrm>
              <a:off x="1460808" y="1694247"/>
              <a:ext cx="1333855" cy="23016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매장찾기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한돈 삼겹살 OTF 600g" panose="020B0600000101010101" pitchFamily="34" charset="-127"/>
                <a:ea typeface="한돈 삼겹살 OTF 600g" panose="020B0600000101010101" pitchFamily="34" charset="-127"/>
              </a:endParaRPr>
            </a:p>
          </p:txBody>
        </p:sp>
        <p:sp>
          <p:nvSpPr>
            <p:cNvPr id="7" name="사각형: 둥근 모서리 8">
              <a:extLst>
                <a:ext uri="{FF2B5EF4-FFF2-40B4-BE49-F238E27FC236}">
                  <a16:creationId xmlns:a16="http://schemas.microsoft.com/office/drawing/2014/main" id="{FFEC8A9F-4A32-4BFA-BA2A-A6632FBF62AA}"/>
                </a:ext>
              </a:extLst>
            </p:cNvPr>
            <p:cNvSpPr/>
            <p:nvPr/>
          </p:nvSpPr>
          <p:spPr>
            <a:xfrm>
              <a:off x="1460808" y="2044722"/>
              <a:ext cx="1333855" cy="2301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마이페이지</a:t>
              </a:r>
            </a:p>
          </p:txBody>
        </p:sp>
        <p:sp>
          <p:nvSpPr>
            <p:cNvPr id="8" name="사각형: 둥근 모서리 9">
              <a:extLst>
                <a:ext uri="{FF2B5EF4-FFF2-40B4-BE49-F238E27FC236}">
                  <a16:creationId xmlns:a16="http://schemas.microsoft.com/office/drawing/2014/main" id="{D0BBC4E7-C6A9-4713-9592-04439D35AB7D}"/>
                </a:ext>
              </a:extLst>
            </p:cNvPr>
            <p:cNvSpPr/>
            <p:nvPr/>
          </p:nvSpPr>
          <p:spPr>
            <a:xfrm>
              <a:off x="1460808" y="2373958"/>
              <a:ext cx="1333855" cy="23016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회원관리</a:t>
              </a:r>
            </a:p>
          </p:txBody>
        </p:sp>
        <p:sp>
          <p:nvSpPr>
            <p:cNvPr id="9" name="사각형: 둥근 모서리 10">
              <a:extLst>
                <a:ext uri="{FF2B5EF4-FFF2-40B4-BE49-F238E27FC236}">
                  <a16:creationId xmlns:a16="http://schemas.microsoft.com/office/drawing/2014/main" id="{9D34BB80-78B5-48E3-9E2F-F1EC7755BC7E}"/>
                </a:ext>
              </a:extLst>
            </p:cNvPr>
            <p:cNvSpPr/>
            <p:nvPr/>
          </p:nvSpPr>
          <p:spPr>
            <a:xfrm>
              <a:off x="1460808" y="2698732"/>
              <a:ext cx="1333855" cy="230163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이벤트</a:t>
              </a:r>
            </a:p>
          </p:txBody>
        </p:sp>
        <p:sp>
          <p:nvSpPr>
            <p:cNvPr id="10" name="사각형: 둥근 모서리 11">
              <a:extLst>
                <a:ext uri="{FF2B5EF4-FFF2-40B4-BE49-F238E27FC236}">
                  <a16:creationId xmlns:a16="http://schemas.microsoft.com/office/drawing/2014/main" id="{64B0F708-B033-430A-B0C7-A312879C0F26}"/>
                </a:ext>
              </a:extLst>
            </p:cNvPr>
            <p:cNvSpPr/>
            <p:nvPr/>
          </p:nvSpPr>
          <p:spPr>
            <a:xfrm>
              <a:off x="1460808" y="3042033"/>
              <a:ext cx="1333855" cy="2301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매장 관리</a:t>
              </a:r>
            </a:p>
          </p:txBody>
        </p:sp>
        <p:sp>
          <p:nvSpPr>
            <p:cNvPr id="11" name="사각형: 둥근 모서리 12">
              <a:extLst>
                <a:ext uri="{FF2B5EF4-FFF2-40B4-BE49-F238E27FC236}">
                  <a16:creationId xmlns:a16="http://schemas.microsoft.com/office/drawing/2014/main" id="{F2868C1C-B2DB-4958-810B-61BBB0020134}"/>
                </a:ext>
              </a:extLst>
            </p:cNvPr>
            <p:cNvSpPr/>
            <p:nvPr/>
          </p:nvSpPr>
          <p:spPr>
            <a:xfrm>
              <a:off x="128955" y="2046562"/>
              <a:ext cx="996462" cy="1969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사용자</a:t>
              </a:r>
            </a:p>
          </p:txBody>
        </p:sp>
        <p:sp>
          <p:nvSpPr>
            <p:cNvPr id="12" name="사각형: 둥근 모서리 13">
              <a:extLst>
                <a:ext uri="{FF2B5EF4-FFF2-40B4-BE49-F238E27FC236}">
                  <a16:creationId xmlns:a16="http://schemas.microsoft.com/office/drawing/2014/main" id="{5E76B6D3-B2C9-4823-BEEF-56AA302A7BE0}"/>
                </a:ext>
              </a:extLst>
            </p:cNvPr>
            <p:cNvSpPr/>
            <p:nvPr/>
          </p:nvSpPr>
          <p:spPr>
            <a:xfrm>
              <a:off x="3130054" y="2044722"/>
              <a:ext cx="1113700" cy="2301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관리자</a:t>
              </a:r>
            </a:p>
          </p:txBody>
        </p:sp>
        <p:cxnSp>
          <p:nvCxnSpPr>
            <p:cNvPr id="13" name="연결선: 꺾임 15">
              <a:extLst>
                <a:ext uri="{FF2B5EF4-FFF2-40B4-BE49-F238E27FC236}">
                  <a16:creationId xmlns:a16="http://schemas.microsoft.com/office/drawing/2014/main" id="{F82A90E4-B46D-4B83-9654-C4DEA1A0D439}"/>
                </a:ext>
              </a:extLst>
            </p:cNvPr>
            <p:cNvCxnSpPr>
              <a:stCxn id="11" idx="3"/>
              <a:endCxn id="4" idx="1"/>
            </p:cNvCxnSpPr>
            <p:nvPr/>
          </p:nvCxnSpPr>
          <p:spPr>
            <a:xfrm flipV="1">
              <a:off x="1125417" y="1238034"/>
              <a:ext cx="335392" cy="90697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연결선: 꺾임 17">
              <a:extLst>
                <a:ext uri="{FF2B5EF4-FFF2-40B4-BE49-F238E27FC236}">
                  <a16:creationId xmlns:a16="http://schemas.microsoft.com/office/drawing/2014/main" id="{5F852E0F-3739-457C-B9E5-7846C4D9D68B}"/>
                </a:ext>
              </a:extLst>
            </p:cNvPr>
            <p:cNvCxnSpPr>
              <a:stCxn id="11" idx="3"/>
              <a:endCxn id="5" idx="1"/>
            </p:cNvCxnSpPr>
            <p:nvPr/>
          </p:nvCxnSpPr>
          <p:spPr>
            <a:xfrm flipV="1">
              <a:off x="1125417" y="1523682"/>
              <a:ext cx="335392" cy="621330"/>
            </a:xfrm>
            <a:prstGeom prst="bentConnector3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연결선: 꺾임 23">
              <a:extLst>
                <a:ext uri="{FF2B5EF4-FFF2-40B4-BE49-F238E27FC236}">
                  <a16:creationId xmlns:a16="http://schemas.microsoft.com/office/drawing/2014/main" id="{2E062D89-D4EF-44E4-8FF6-3F1462E5AA9A}"/>
                </a:ext>
              </a:extLst>
            </p:cNvPr>
            <p:cNvCxnSpPr>
              <a:stCxn id="11" idx="3"/>
              <a:endCxn id="6" idx="1"/>
            </p:cNvCxnSpPr>
            <p:nvPr/>
          </p:nvCxnSpPr>
          <p:spPr>
            <a:xfrm flipV="1">
              <a:off x="1125417" y="1809329"/>
              <a:ext cx="335391" cy="33568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연결선: 꺾임 26">
              <a:extLst>
                <a:ext uri="{FF2B5EF4-FFF2-40B4-BE49-F238E27FC236}">
                  <a16:creationId xmlns:a16="http://schemas.microsoft.com/office/drawing/2014/main" id="{4F33C2DE-77FE-4A7E-8527-5DFC01407F6E}"/>
                </a:ext>
              </a:extLst>
            </p:cNvPr>
            <p:cNvCxnSpPr>
              <a:stCxn id="11" idx="3"/>
              <a:endCxn id="7" idx="1"/>
            </p:cNvCxnSpPr>
            <p:nvPr/>
          </p:nvCxnSpPr>
          <p:spPr>
            <a:xfrm>
              <a:off x="1125417" y="2145012"/>
              <a:ext cx="335391" cy="1479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연결선: 꺾임 28">
              <a:extLst>
                <a:ext uri="{FF2B5EF4-FFF2-40B4-BE49-F238E27FC236}">
                  <a16:creationId xmlns:a16="http://schemas.microsoft.com/office/drawing/2014/main" id="{D3FF2CC0-966D-4B44-A59F-7274B849546B}"/>
                </a:ext>
              </a:extLst>
            </p:cNvPr>
            <p:cNvCxnSpPr>
              <a:stCxn id="11" idx="3"/>
              <a:endCxn id="9" idx="1"/>
            </p:cNvCxnSpPr>
            <p:nvPr/>
          </p:nvCxnSpPr>
          <p:spPr>
            <a:xfrm>
              <a:off x="1125417" y="2145012"/>
              <a:ext cx="335391" cy="66880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연결선: 꺾임 30">
              <a:extLst>
                <a:ext uri="{FF2B5EF4-FFF2-40B4-BE49-F238E27FC236}">
                  <a16:creationId xmlns:a16="http://schemas.microsoft.com/office/drawing/2014/main" id="{C670FA41-3B67-4BBB-8969-E5D0B2AFE28A}"/>
                </a:ext>
              </a:extLst>
            </p:cNvPr>
            <p:cNvCxnSpPr>
              <a:stCxn id="12" idx="1"/>
              <a:endCxn id="5" idx="3"/>
            </p:cNvCxnSpPr>
            <p:nvPr/>
          </p:nvCxnSpPr>
          <p:spPr>
            <a:xfrm rot="10800000">
              <a:off x="2794664" y="1523682"/>
              <a:ext cx="335391" cy="63612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연결선: 꺾임 32">
              <a:extLst>
                <a:ext uri="{FF2B5EF4-FFF2-40B4-BE49-F238E27FC236}">
                  <a16:creationId xmlns:a16="http://schemas.microsoft.com/office/drawing/2014/main" id="{94C52508-8F27-4056-BFB7-8890FF850BE5}"/>
                </a:ext>
              </a:extLst>
            </p:cNvPr>
            <p:cNvCxnSpPr>
              <a:stCxn id="12" idx="1"/>
              <a:endCxn id="8" idx="3"/>
            </p:cNvCxnSpPr>
            <p:nvPr/>
          </p:nvCxnSpPr>
          <p:spPr>
            <a:xfrm rot="10800000" flipV="1">
              <a:off x="2794664" y="2159804"/>
              <a:ext cx="335391" cy="32923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연결선: 꺾임 34">
              <a:extLst>
                <a:ext uri="{FF2B5EF4-FFF2-40B4-BE49-F238E27FC236}">
                  <a16:creationId xmlns:a16="http://schemas.microsoft.com/office/drawing/2014/main" id="{69A651D4-4970-4B0D-B302-D41CC9F7DA9C}"/>
                </a:ext>
              </a:extLst>
            </p:cNvPr>
            <p:cNvCxnSpPr>
              <a:stCxn id="12" idx="1"/>
              <a:endCxn id="9" idx="3"/>
            </p:cNvCxnSpPr>
            <p:nvPr/>
          </p:nvCxnSpPr>
          <p:spPr>
            <a:xfrm rot="10800000" flipV="1">
              <a:off x="2794664" y="2159804"/>
              <a:ext cx="335391" cy="6540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연결선: 꺾임 36">
              <a:extLst>
                <a:ext uri="{FF2B5EF4-FFF2-40B4-BE49-F238E27FC236}">
                  <a16:creationId xmlns:a16="http://schemas.microsoft.com/office/drawing/2014/main" id="{9BCA3295-724B-469F-AD71-8B0CB776C778}"/>
                </a:ext>
              </a:extLst>
            </p:cNvPr>
            <p:cNvCxnSpPr>
              <a:stCxn id="12" idx="1"/>
              <a:endCxn id="10" idx="3"/>
            </p:cNvCxnSpPr>
            <p:nvPr/>
          </p:nvCxnSpPr>
          <p:spPr>
            <a:xfrm rot="10800000" flipV="1">
              <a:off x="2794664" y="2159803"/>
              <a:ext cx="335391" cy="99731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90EDAAA-62D2-4C8F-9D5C-17840194F7D9}"/>
              </a:ext>
            </a:extLst>
          </p:cNvPr>
          <p:cNvGrpSpPr/>
          <p:nvPr/>
        </p:nvGrpSpPr>
        <p:grpSpPr>
          <a:xfrm>
            <a:off x="4264765" y="2069041"/>
            <a:ext cx="7019812" cy="2557410"/>
            <a:chOff x="814379" y="3674170"/>
            <a:chExt cx="7036652" cy="1688786"/>
          </a:xfrm>
          <a:solidFill>
            <a:srgbClr val="0070C0"/>
          </a:solidFill>
          <a:effectLst/>
        </p:grpSpPr>
        <p:sp>
          <p:nvSpPr>
            <p:cNvPr id="31" name="사각형: 둥근 모서리 39">
              <a:extLst>
                <a:ext uri="{FF2B5EF4-FFF2-40B4-BE49-F238E27FC236}">
                  <a16:creationId xmlns:a16="http://schemas.microsoft.com/office/drawing/2014/main" id="{F1725E70-E824-42FF-9D8B-65031586FA1B}"/>
                </a:ext>
              </a:extLst>
            </p:cNvPr>
            <p:cNvSpPr/>
            <p:nvPr/>
          </p:nvSpPr>
          <p:spPr>
            <a:xfrm>
              <a:off x="814379" y="4019415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사용자</a:t>
              </a:r>
            </a:p>
          </p:txBody>
        </p:sp>
        <p:sp>
          <p:nvSpPr>
            <p:cNvPr id="32" name="사각형: 둥근 모서리 40">
              <a:extLst>
                <a:ext uri="{FF2B5EF4-FFF2-40B4-BE49-F238E27FC236}">
                  <a16:creationId xmlns:a16="http://schemas.microsoft.com/office/drawing/2014/main" id="{EE4249DE-2D5B-4BB4-9C43-5A60691180AA}"/>
                </a:ext>
              </a:extLst>
            </p:cNvPr>
            <p:cNvSpPr/>
            <p:nvPr/>
          </p:nvSpPr>
          <p:spPr>
            <a:xfrm>
              <a:off x="3759033" y="4008643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마이페이지</a:t>
              </a:r>
            </a:p>
          </p:txBody>
        </p:sp>
        <p:sp>
          <p:nvSpPr>
            <p:cNvPr id="33" name="사각형: 둥근 모서리 42">
              <a:extLst>
                <a:ext uri="{FF2B5EF4-FFF2-40B4-BE49-F238E27FC236}">
                  <a16:creationId xmlns:a16="http://schemas.microsoft.com/office/drawing/2014/main" id="{DB9CCA72-C821-4A05-8AA1-21BAD6F1D1BA}"/>
                </a:ext>
              </a:extLst>
            </p:cNvPr>
            <p:cNvSpPr/>
            <p:nvPr/>
          </p:nvSpPr>
          <p:spPr>
            <a:xfrm>
              <a:off x="3759033" y="5132793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매장찾기</a:t>
              </a:r>
              <a:endPara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한돈 삼겹살 OTF 600g" panose="020B0600000101010101" pitchFamily="34" charset="-127"/>
                <a:ea typeface="한돈 삼겹살 OTF 600g" panose="020B0600000101010101" pitchFamily="34" charset="-127"/>
              </a:endParaRPr>
            </a:p>
          </p:txBody>
        </p:sp>
        <p:sp>
          <p:nvSpPr>
            <p:cNvPr id="34" name="사각형: 둥근 모서리 43">
              <a:extLst>
                <a:ext uri="{FF2B5EF4-FFF2-40B4-BE49-F238E27FC236}">
                  <a16:creationId xmlns:a16="http://schemas.microsoft.com/office/drawing/2014/main" id="{3DF4DE0B-54F3-4B23-B2E7-8379952054CA}"/>
                </a:ext>
              </a:extLst>
            </p:cNvPr>
            <p:cNvSpPr/>
            <p:nvPr/>
          </p:nvSpPr>
          <p:spPr>
            <a:xfrm>
              <a:off x="2442225" y="4008643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로그인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658BB3A-3CA4-4536-9FD9-C026A1A40A42}"/>
                </a:ext>
              </a:extLst>
            </p:cNvPr>
            <p:cNvCxnSpPr>
              <a:stCxn id="31" idx="3"/>
              <a:endCxn id="34" idx="1"/>
            </p:cNvCxnSpPr>
            <p:nvPr/>
          </p:nvCxnSpPr>
          <p:spPr>
            <a:xfrm flipV="1">
              <a:off x="1783821" y="4123725"/>
              <a:ext cx="658404" cy="107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E213614-9BA5-4D7F-A6BB-77C38D71DD72}"/>
                </a:ext>
              </a:extLst>
            </p:cNvPr>
            <p:cNvCxnSpPr>
              <a:stCxn id="34" idx="3"/>
              <a:endCxn id="32" idx="1"/>
            </p:cNvCxnSpPr>
            <p:nvPr/>
          </p:nvCxnSpPr>
          <p:spPr>
            <a:xfrm>
              <a:off x="3411667" y="4123725"/>
              <a:ext cx="34736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연결선: 꺾임 53">
              <a:extLst>
                <a:ext uri="{FF2B5EF4-FFF2-40B4-BE49-F238E27FC236}">
                  <a16:creationId xmlns:a16="http://schemas.microsoft.com/office/drawing/2014/main" id="{45E473F4-DE39-485E-A46A-9A579BDCBF89}"/>
                </a:ext>
              </a:extLst>
            </p:cNvPr>
            <p:cNvCxnSpPr>
              <a:stCxn id="34" idx="3"/>
              <a:endCxn id="33" idx="1"/>
            </p:cNvCxnSpPr>
            <p:nvPr/>
          </p:nvCxnSpPr>
          <p:spPr>
            <a:xfrm>
              <a:off x="3411667" y="4123725"/>
              <a:ext cx="347366" cy="112415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사각형: 둥근 모서리 58">
              <a:extLst>
                <a:ext uri="{FF2B5EF4-FFF2-40B4-BE49-F238E27FC236}">
                  <a16:creationId xmlns:a16="http://schemas.microsoft.com/office/drawing/2014/main" id="{3C0FD082-5121-4DDB-92AC-04D03834B6BE}"/>
                </a:ext>
              </a:extLst>
            </p:cNvPr>
            <p:cNvSpPr/>
            <p:nvPr/>
          </p:nvSpPr>
          <p:spPr>
            <a:xfrm>
              <a:off x="5320311" y="4536338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내 정보 관리</a:t>
              </a:r>
            </a:p>
          </p:txBody>
        </p:sp>
        <p:sp>
          <p:nvSpPr>
            <p:cNvPr id="39" name="사각형: 둥근 모서리 59">
              <a:extLst>
                <a:ext uri="{FF2B5EF4-FFF2-40B4-BE49-F238E27FC236}">
                  <a16:creationId xmlns:a16="http://schemas.microsoft.com/office/drawing/2014/main" id="{30E0BB7C-20D8-41BC-83F5-D83CB1B77E80}"/>
                </a:ext>
              </a:extLst>
            </p:cNvPr>
            <p:cNvSpPr/>
            <p:nvPr/>
          </p:nvSpPr>
          <p:spPr>
            <a:xfrm>
              <a:off x="5320311" y="3789252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주문 조회</a:t>
              </a:r>
            </a:p>
          </p:txBody>
        </p:sp>
        <p:sp>
          <p:nvSpPr>
            <p:cNvPr id="40" name="사각형: 둥근 모서리 73">
              <a:extLst>
                <a:ext uri="{FF2B5EF4-FFF2-40B4-BE49-F238E27FC236}">
                  <a16:creationId xmlns:a16="http://schemas.microsoft.com/office/drawing/2014/main" id="{7C900660-BEB2-47C1-A49A-3AADE96B5117}"/>
                </a:ext>
              </a:extLst>
            </p:cNvPr>
            <p:cNvSpPr/>
            <p:nvPr/>
          </p:nvSpPr>
          <p:spPr>
            <a:xfrm>
              <a:off x="6881589" y="4123075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리뷰쓰기</a:t>
              </a:r>
            </a:p>
          </p:txBody>
        </p:sp>
        <p:sp>
          <p:nvSpPr>
            <p:cNvPr id="41" name="사각형: 둥근 모서리 74">
              <a:extLst>
                <a:ext uri="{FF2B5EF4-FFF2-40B4-BE49-F238E27FC236}">
                  <a16:creationId xmlns:a16="http://schemas.microsoft.com/office/drawing/2014/main" id="{FA3058F6-B403-4FA1-AB64-C4E0A353C392}"/>
                </a:ext>
              </a:extLst>
            </p:cNvPr>
            <p:cNvSpPr/>
            <p:nvPr/>
          </p:nvSpPr>
          <p:spPr>
            <a:xfrm>
              <a:off x="6881589" y="3674170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주문 취소</a:t>
              </a:r>
            </a:p>
          </p:txBody>
        </p:sp>
        <p:sp>
          <p:nvSpPr>
            <p:cNvPr id="42" name="사각형: 둥근 모서리 76">
              <a:extLst>
                <a:ext uri="{FF2B5EF4-FFF2-40B4-BE49-F238E27FC236}">
                  <a16:creationId xmlns:a16="http://schemas.microsoft.com/office/drawing/2014/main" id="{E4698976-E3D1-4123-9DF6-DFB99F5D29F7}"/>
                </a:ext>
              </a:extLst>
            </p:cNvPr>
            <p:cNvSpPr/>
            <p:nvPr/>
          </p:nvSpPr>
          <p:spPr>
            <a:xfrm>
              <a:off x="5320311" y="5132793"/>
              <a:ext cx="969442" cy="23016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메뉴찾기</a:t>
              </a:r>
              <a:endParaRPr lang="ko-KR" alt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한돈 삼겹살 OTF 600g" panose="020B0600000101010101" pitchFamily="34" charset="-127"/>
                <a:ea typeface="한돈 삼겹살 OTF 600g" panose="020B0600000101010101" pitchFamily="34" charset="-127"/>
              </a:endParaRPr>
            </a:p>
          </p:txBody>
        </p:sp>
        <p:cxnSp>
          <p:nvCxnSpPr>
            <p:cNvPr id="43" name="연결선: 꺾임 78">
              <a:extLst>
                <a:ext uri="{FF2B5EF4-FFF2-40B4-BE49-F238E27FC236}">
                  <a16:creationId xmlns:a16="http://schemas.microsoft.com/office/drawing/2014/main" id="{36102730-1EED-4BCF-B578-EFB99602B255}"/>
                </a:ext>
              </a:extLst>
            </p:cNvPr>
            <p:cNvCxnSpPr>
              <a:stCxn id="39" idx="3"/>
              <a:endCxn id="41" idx="1"/>
            </p:cNvCxnSpPr>
            <p:nvPr/>
          </p:nvCxnSpPr>
          <p:spPr>
            <a:xfrm flipV="1">
              <a:off x="6289753" y="3789252"/>
              <a:ext cx="591836" cy="1150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연결선: 꺾임 80">
              <a:extLst>
                <a:ext uri="{FF2B5EF4-FFF2-40B4-BE49-F238E27FC236}">
                  <a16:creationId xmlns:a16="http://schemas.microsoft.com/office/drawing/2014/main" id="{FB943813-4EF9-4B1B-8D0A-DFFAF75A6149}"/>
                </a:ext>
              </a:extLst>
            </p:cNvPr>
            <p:cNvCxnSpPr>
              <a:stCxn id="39" idx="3"/>
              <a:endCxn id="40" idx="1"/>
            </p:cNvCxnSpPr>
            <p:nvPr/>
          </p:nvCxnSpPr>
          <p:spPr>
            <a:xfrm>
              <a:off x="6289753" y="3904334"/>
              <a:ext cx="591836" cy="33382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연결선: 꺾임 82">
              <a:extLst>
                <a:ext uri="{FF2B5EF4-FFF2-40B4-BE49-F238E27FC236}">
                  <a16:creationId xmlns:a16="http://schemas.microsoft.com/office/drawing/2014/main" id="{A7FB99DC-CF78-4E6C-8DD5-60E4449D7E0F}"/>
                </a:ext>
              </a:extLst>
            </p:cNvPr>
            <p:cNvCxnSpPr>
              <a:stCxn id="32" idx="3"/>
              <a:endCxn id="39" idx="1"/>
            </p:cNvCxnSpPr>
            <p:nvPr/>
          </p:nvCxnSpPr>
          <p:spPr>
            <a:xfrm flipV="1">
              <a:off x="4728475" y="3904334"/>
              <a:ext cx="591836" cy="21939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연결선: 꺾임 84">
              <a:extLst>
                <a:ext uri="{FF2B5EF4-FFF2-40B4-BE49-F238E27FC236}">
                  <a16:creationId xmlns:a16="http://schemas.microsoft.com/office/drawing/2014/main" id="{BC715F4D-C593-4CA6-9531-3CD1FC2E266D}"/>
                </a:ext>
              </a:extLst>
            </p:cNvPr>
            <p:cNvCxnSpPr>
              <a:stCxn id="32" idx="3"/>
              <a:endCxn id="38" idx="1"/>
            </p:cNvCxnSpPr>
            <p:nvPr/>
          </p:nvCxnSpPr>
          <p:spPr>
            <a:xfrm>
              <a:off x="4728475" y="4123725"/>
              <a:ext cx="591836" cy="52769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CEE6D34B-9B37-404C-B655-78152524DCD1}"/>
                </a:ext>
              </a:extLst>
            </p:cNvPr>
            <p:cNvCxnSpPr>
              <a:stCxn id="33" idx="3"/>
              <a:endCxn id="42" idx="1"/>
            </p:cNvCxnSpPr>
            <p:nvPr/>
          </p:nvCxnSpPr>
          <p:spPr>
            <a:xfrm>
              <a:off x="4728475" y="5247875"/>
              <a:ext cx="5918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141642" y="593942"/>
            <a:ext cx="9665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Process</a:t>
            </a:r>
            <a:endParaRPr lang="en-US" altLang="ko-KR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51069" y="418703"/>
            <a:ext cx="1932495" cy="2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02_</a:t>
            </a:r>
            <a:r>
              <a:rPr lang="ko-KR" altLang="en-US" sz="1200" b="0" kern="10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07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34C6D906-E27B-1E9D-195E-A270D45EBBEA}"/>
              </a:ext>
            </a:extLst>
          </p:cNvPr>
          <p:cNvGrpSpPr/>
          <p:nvPr/>
        </p:nvGrpSpPr>
        <p:grpSpPr>
          <a:xfrm>
            <a:off x="7202372" y="5234981"/>
            <a:ext cx="4082205" cy="380373"/>
            <a:chOff x="6885292" y="5289061"/>
            <a:chExt cx="4183416" cy="331665"/>
          </a:xfrm>
          <a:effectLst/>
        </p:grpSpPr>
        <p:sp>
          <p:nvSpPr>
            <p:cNvPr id="65" name="사각형: 둥근 모서리 41">
              <a:extLst>
                <a:ext uri="{FF2B5EF4-FFF2-40B4-BE49-F238E27FC236}">
                  <a16:creationId xmlns:a16="http://schemas.microsoft.com/office/drawing/2014/main" id="{291B46AE-3745-BA82-A1F7-F7BD811C08FA}"/>
                </a:ext>
              </a:extLst>
            </p:cNvPr>
            <p:cNvSpPr/>
            <p:nvPr/>
          </p:nvSpPr>
          <p:spPr>
            <a:xfrm>
              <a:off x="6885292" y="5289061"/>
              <a:ext cx="1212096" cy="306483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장바구니 담기</a:t>
              </a:r>
            </a:p>
          </p:txBody>
        </p:sp>
        <p:sp>
          <p:nvSpPr>
            <p:cNvPr id="67" name="사각형: 둥근 모서리 56">
              <a:extLst>
                <a:ext uri="{FF2B5EF4-FFF2-40B4-BE49-F238E27FC236}">
                  <a16:creationId xmlns:a16="http://schemas.microsoft.com/office/drawing/2014/main" id="{0B6A8A1D-4BF2-73AA-079B-58F706D692A3}"/>
                </a:ext>
              </a:extLst>
            </p:cNvPr>
            <p:cNvSpPr/>
            <p:nvPr/>
          </p:nvSpPr>
          <p:spPr>
            <a:xfrm>
              <a:off x="8501204" y="5316812"/>
              <a:ext cx="1081045" cy="30391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주문하기</a:t>
              </a:r>
            </a:p>
          </p:txBody>
        </p:sp>
        <p:sp>
          <p:nvSpPr>
            <p:cNvPr id="68" name="사각형: 둥근 모서리 62">
              <a:extLst>
                <a:ext uri="{FF2B5EF4-FFF2-40B4-BE49-F238E27FC236}">
                  <a16:creationId xmlns:a16="http://schemas.microsoft.com/office/drawing/2014/main" id="{96C53B7E-2271-A11B-00FD-1CDEFE45F3C2}"/>
                </a:ext>
              </a:extLst>
            </p:cNvPr>
            <p:cNvSpPr/>
            <p:nvPr/>
          </p:nvSpPr>
          <p:spPr>
            <a:xfrm>
              <a:off x="9987663" y="5316812"/>
              <a:ext cx="1081045" cy="30391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돈 삼겹살 OTF 600g" panose="020B0600000101010101" pitchFamily="34" charset="-127"/>
                  <a:ea typeface="한돈 삼겹살 OTF 600g" panose="020B0600000101010101" pitchFamily="34" charset="-127"/>
                </a:rPr>
                <a:t>결제하기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D5FBA8A7-95C3-FA9F-61BB-66A07C7FC1E2}"/>
                </a:ext>
              </a:extLst>
            </p:cNvPr>
            <p:cNvCxnSpPr>
              <a:cxnSpLocks/>
            </p:cNvCxnSpPr>
            <p:nvPr/>
          </p:nvCxnSpPr>
          <p:spPr>
            <a:xfrm>
              <a:off x="9582250" y="5468770"/>
              <a:ext cx="4054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연결선: 꺾임 64">
              <a:extLst>
                <a:ext uri="{FF2B5EF4-FFF2-40B4-BE49-F238E27FC236}">
                  <a16:creationId xmlns:a16="http://schemas.microsoft.com/office/drawing/2014/main" id="{123698A6-EAF5-183B-AB91-9CBB81D6D0D5}"/>
                </a:ext>
              </a:extLst>
            </p:cNvPr>
            <p:cNvCxnSpPr>
              <a:cxnSpLocks/>
            </p:cNvCxnSpPr>
            <p:nvPr/>
          </p:nvCxnSpPr>
          <p:spPr>
            <a:xfrm>
              <a:off x="8097388" y="5467487"/>
              <a:ext cx="403816" cy="128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88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12453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Flow chart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6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02_</a:t>
            </a:r>
            <a:r>
              <a:rPr lang="ko-KR" altLang="en-US" sz="1200" b="0" kern="10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08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7263" y="227202"/>
            <a:ext cx="4577474" cy="64035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03_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09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642" y="593942"/>
            <a:ext cx="128112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Permission</a:t>
            </a:r>
            <a:endParaRPr lang="en-US" altLang="ko-KR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4851"/>
              </p:ext>
            </p:extLst>
          </p:nvPr>
        </p:nvGraphicFramePr>
        <p:xfrm>
          <a:off x="1363457" y="1388844"/>
          <a:ext cx="9465085" cy="45961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8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2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2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20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515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274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dirty="0" err="1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대분류</a:t>
                      </a:r>
                      <a:endParaRPr lang="ko-KR" altLang="en-US" sz="1500" b="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중분류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사용자</a:t>
                      </a:r>
                      <a:endParaRPr lang="ko-KR" altLang="en-US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비고</a:t>
                      </a:r>
                      <a:endParaRPr lang="ko-KR" altLang="en-US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6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078">
                <a:tc rowSpan="9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매장조회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비회원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최근 주문내역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최근 주문내역은 회원만 조회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비회원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장바구니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비회원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X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20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관리자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1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O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02880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9500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POLICY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03_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6497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10</a:t>
            </a:r>
          </a:p>
        </p:txBody>
      </p:sp>
      <p:graphicFrame>
        <p:nvGraphicFramePr>
          <p:cNvPr id="8" name="표 4"/>
          <p:cNvGraphicFramePr>
            <a:graphicFrameLocks noGrp="1"/>
          </p:cNvGraphicFramePr>
          <p:nvPr/>
        </p:nvGraphicFramePr>
        <p:xfrm>
          <a:off x="1261337" y="1093620"/>
          <a:ext cx="9669326" cy="51618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48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1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6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953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dirty="0" err="1">
                          <a:solidFill>
                            <a:schemeClr val="bg1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대구분</a:t>
                      </a:r>
                      <a:endParaRPr lang="ko-KR" altLang="en-US" sz="1500" b="0" dirty="0">
                        <a:solidFill>
                          <a:schemeClr val="bg1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dirty="0" err="1">
                          <a:latin typeface="한돈 삼겹살 OTF 600g" pitchFamily="34" charset="-127"/>
                          <a:ea typeface="한돈 삼겹살 OTF 600g" pitchFamily="34" charset="-127"/>
                        </a:rPr>
                        <a:t>중구분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Description</a:t>
                      </a:r>
                      <a:endParaRPr lang="ko-KR" altLang="en-US" sz="1500" b="0" dirty="0"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266C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500" b="0" dirty="0">
                          <a:latin typeface="한돈 삼겹살 OTF 600g" pitchFamily="34" charset="-127"/>
                          <a:ea typeface="한돈 삼겹살 OTF 600g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266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384">
                <a:tc row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dirty="0">
                          <a:solidFill>
                            <a:srgbClr val="595959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회원가입 정책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ID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는 영문자나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숫자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또는 영문자와 숫자의 조합으로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4~12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까지 조합하여 만들 수 있으며 한글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특수문자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띄어쓰기 등을 포함할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128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패스워드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소문자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숫자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특수문자를 반드시 혼용하여 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글자 이상의 패스워드를 사용하도록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아이디와 같은 패스워드는 사용하지 못하도록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6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주소입력은 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도로명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 주소를 기본으로 한다</a:t>
                      </a:r>
                    </a:p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지번주소는 선택 시 사용한다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6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 err="1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이메일</a:t>
                      </a:r>
                      <a:endParaRPr lang="ko-KR" altLang="en-US" sz="1200" b="1" dirty="0">
                        <a:solidFill>
                          <a:sysClr val="windowText" lastClr="000000"/>
                        </a:solidFill>
                        <a:latin typeface="한돈 삼겹살 OTF 600g" pitchFamily="34" charset="-127"/>
                        <a:ea typeface="한돈 삼겹살 OTF 600g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개별메일명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@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도메인명을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 기본으로 입력 받는다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도메인명은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 선택하여 지정할 수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1281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200" b="1" dirty="0">
                          <a:solidFill>
                            <a:sysClr val="windowText" lastClr="000000"/>
                          </a:solidFill>
                          <a:latin typeface="한돈 삼겹살 OTF 600g" pitchFamily="34" charset="-127"/>
                          <a:ea typeface="한돈 삼겹살 OTF 600g" pitchFamily="34" charset="-127"/>
                        </a:rPr>
                        <a:t>닉네임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닉네임은 한글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소문자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숫자를 혼합하여 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만들수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 있으며 특수문자는 사용할 수 </a:t>
                      </a:r>
                      <a:r>
                        <a:rPr lang="ko-KR" altLang="en-US" sz="1200" dirty="0" err="1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없으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      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한돈 삼겹살 OTF 300g" pitchFamily="34" charset="-127"/>
                        <a:ea typeface="한돈 삼겹살 OTF 300g" pitchFamily="34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며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, 10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글자까지의 조합으로 한다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.</a:t>
                      </a:r>
                    </a:p>
                    <a:p>
                      <a:pPr latinLnBrk="1">
                        <a:lnSpc>
                          <a:spcPct val="200000"/>
                        </a:lnSpc>
                        <a:defRPr/>
                      </a:pP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중복한 닉네임은 사용할 수 없다</a:t>
                      </a:r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한돈 삼겹살 OTF 300g" pitchFamily="34" charset="-127"/>
                          <a:ea typeface="한돈 삼겹살 OTF 300g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42"/>
          <p:cNvGrpSpPr/>
          <p:nvPr/>
        </p:nvGrpSpPr>
        <p:grpSpPr>
          <a:xfrm>
            <a:off x="-1489926" y="-1534286"/>
            <a:ext cx="2697065" cy="703706"/>
            <a:chOff x="386498" y="323089"/>
            <a:chExt cx="2697065" cy="703706"/>
          </a:xfrm>
        </p:grpSpPr>
        <p:sp>
          <p:nvSpPr>
            <p:cNvPr id="3" name="TextBox 2"/>
            <p:cNvSpPr txBox="1"/>
            <p:nvPr/>
          </p:nvSpPr>
          <p:spPr>
            <a:xfrm>
              <a:off x="1141642" y="593942"/>
              <a:ext cx="131199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600g"/>
                  <a:ea typeface="한돈 삼겹살 OTF 600g"/>
                  <a:cs typeface="Pretendard ExtraBold"/>
                </a:rPr>
                <a:t>Storyboard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51082" y="418703"/>
              <a:ext cx="1932480" cy="274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0" kern="10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300g"/>
                  <a:ea typeface="한돈 삼겹살 OTF 300g"/>
                  <a:cs typeface="Pretendard"/>
                </a:rPr>
                <a:t>PART 02_</a:t>
              </a:r>
              <a:r>
                <a:rPr lang="ko-KR" altLang="en-US" sz="1200" b="0" kern="10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300g"/>
                  <a:ea typeface="한돈 삼겹살 OTF 300g"/>
                  <a:cs typeface="Pretendard"/>
                </a:rPr>
                <a:t>대구요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6498" y="323089"/>
              <a:ext cx="838417" cy="703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600g"/>
                  <a:ea typeface="한돈 삼겹살 OTF 600g"/>
                  <a:cs typeface="Pretendard ExtraBold"/>
                </a:rPr>
                <a:t>01</a:t>
              </a:r>
              <a:endParaRPr lang="ko-KR" altLang="en-US" sz="4000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endParaRPr>
            </a:p>
          </p:txBody>
        </p:sp>
      </p:grp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2"/>
          <a:srcRect l="6780" r="4980" b="30677"/>
          <a:stretch/>
        </p:blipFill>
        <p:spPr>
          <a:xfrm>
            <a:off x="4259779" y="1807002"/>
            <a:ext cx="7526366" cy="5050998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5371676" y="2268545"/>
            <a:ext cx="437325" cy="1019786"/>
            <a:chOff x="1223880" y="3113299"/>
            <a:chExt cx="427480" cy="972777"/>
          </a:xfrm>
        </p:grpSpPr>
        <p:grpSp>
          <p:nvGrpSpPr>
            <p:cNvPr id="73" name="그룹 72"/>
            <p:cNvGrpSpPr/>
            <p:nvPr/>
          </p:nvGrpSpPr>
          <p:grpSpPr>
            <a:xfrm>
              <a:off x="1260325" y="3113299"/>
              <a:ext cx="335035" cy="972777"/>
              <a:chOff x="3097005" y="2065820"/>
              <a:chExt cx="421033" cy="1222473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타원 70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07" name="TextBox 6"/>
            <p:cNvSpPr txBox="1"/>
            <p:nvPr/>
          </p:nvSpPr>
          <p:spPr>
            <a:xfrm>
              <a:off x="1223880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01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6690323" y="2268545"/>
            <a:ext cx="437325" cy="1019786"/>
            <a:chOff x="1230089" y="3113299"/>
            <a:chExt cx="427480" cy="972777"/>
          </a:xfrm>
        </p:grpSpPr>
        <p:grpSp>
          <p:nvGrpSpPr>
            <p:cNvPr id="112" name="그룹 111"/>
            <p:cNvGrpSpPr/>
            <p:nvPr/>
          </p:nvGrpSpPr>
          <p:grpSpPr>
            <a:xfrm>
              <a:off x="1260327" y="3113299"/>
              <a:ext cx="335035" cy="972777"/>
              <a:chOff x="3097005" y="2065820"/>
              <a:chExt cx="421033" cy="122247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16" name="TextBox 6"/>
            <p:cNvSpPr txBox="1"/>
            <p:nvPr/>
          </p:nvSpPr>
          <p:spPr>
            <a:xfrm>
              <a:off x="1230089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02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7355929" y="2268545"/>
            <a:ext cx="437325" cy="1019786"/>
            <a:chOff x="1230091" y="3113299"/>
            <a:chExt cx="427480" cy="9727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1260325" y="3113299"/>
              <a:ext cx="335035" cy="972777"/>
              <a:chOff x="3097005" y="2065820"/>
              <a:chExt cx="421033" cy="122247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22" name="TextBox 6"/>
            <p:cNvSpPr txBox="1"/>
            <p:nvPr/>
          </p:nvSpPr>
          <p:spPr>
            <a:xfrm>
              <a:off x="1230091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03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9646658" y="2268545"/>
            <a:ext cx="437325" cy="1019786"/>
            <a:chOff x="1230087" y="3113299"/>
            <a:chExt cx="427480" cy="97277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260323" y="3113299"/>
              <a:ext cx="335035" cy="972777"/>
              <a:chOff x="3097005" y="2065820"/>
              <a:chExt cx="421033" cy="1222473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26" name="직선 연결선 125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타원 126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28" name="TextBox 6"/>
            <p:cNvSpPr txBox="1"/>
            <p:nvPr/>
          </p:nvSpPr>
          <p:spPr>
            <a:xfrm>
              <a:off x="1230087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04</a:t>
              </a:r>
            </a:p>
          </p:txBody>
        </p:sp>
      </p:grpSp>
      <p:sp>
        <p:nvSpPr>
          <p:cNvPr id="130" name="TextBox 6"/>
          <p:cNvSpPr txBox="1"/>
          <p:nvPr/>
        </p:nvSpPr>
        <p:spPr>
          <a:xfrm>
            <a:off x="430406" y="1912701"/>
            <a:ext cx="2681054" cy="3958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90395"/>
              </p:ext>
            </p:extLst>
          </p:nvPr>
        </p:nvGraphicFramePr>
        <p:xfrm>
          <a:off x="430406" y="2366645"/>
          <a:ext cx="3829373" cy="2230755"/>
        </p:xfrm>
        <a:graphic>
          <a:graphicData uri="http://schemas.openxmlformats.org/drawingml/2006/table">
            <a:tbl>
              <a:tblPr firstRow="1" bandRow="1"/>
              <a:tblGrid>
                <a:gridCol w="47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5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15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로고 클릭 시 </a:t>
                      </a:r>
                      <a:r>
                        <a:rPr lang="ko-KR" altLang="en-US" sz="1300" b="0" dirty="0">
                          <a:solidFill>
                            <a:schemeClr val="accent1"/>
                          </a:solidFill>
                          <a:latin typeface="Noto Sans CJK KR Medium"/>
                        </a:rPr>
                        <a:t>홈페이지</a:t>
                      </a: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이동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15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02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클릭 시 </a:t>
                      </a:r>
                      <a:r>
                        <a:rPr lang="ko-KR" altLang="en-US" sz="1300" dirty="0" err="1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홈화면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 이동 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/ Hover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 시 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2depth 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출력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15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03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상품 소개 및 주문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15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04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클릭 시 마이페이지 이동</a:t>
                      </a:r>
                      <a:r>
                        <a:rPr lang="en-US" altLang="ko-KR" sz="130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(</a:t>
                      </a:r>
                      <a:r>
                        <a:rPr lang="ko-KR" altLang="en-US" sz="130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수정</a:t>
                      </a:r>
                      <a:r>
                        <a:rPr lang="en-US" altLang="ko-KR" sz="130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,</a:t>
                      </a:r>
                      <a:r>
                        <a:rPr lang="ko-KR" altLang="en-US" sz="130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삭제</a:t>
                      </a:r>
                      <a:r>
                        <a:rPr lang="en-US" altLang="ko-KR" sz="130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151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05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클릭 시 장바구니 이동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수정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삭제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6" name="TextBox 6"/>
          <p:cNvSpPr txBox="1"/>
          <p:nvPr/>
        </p:nvSpPr>
        <p:spPr>
          <a:xfrm>
            <a:off x="455805" y="4805125"/>
            <a:ext cx="2681054" cy="3953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41" name="표 140"/>
          <p:cNvGraphicFramePr>
            <a:graphicFrameLocks noGrp="1"/>
          </p:cNvGraphicFramePr>
          <p:nvPr/>
        </p:nvGraphicFramePr>
        <p:xfrm>
          <a:off x="455805" y="5245734"/>
          <a:ext cx="3480431" cy="762000"/>
        </p:xfrm>
        <a:graphic>
          <a:graphicData uri="http://schemas.openxmlformats.org/drawingml/2006/table">
            <a:tbl>
              <a:tblPr firstRow="1" bandRow="1"/>
              <a:tblGrid>
                <a:gridCol w="348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27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UI-C-1000, UI-D-1000, UI-E-1000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488453"/>
              </p:ext>
            </p:extLst>
          </p:nvPr>
        </p:nvGraphicFramePr>
        <p:xfrm>
          <a:off x="463550" y="433916"/>
          <a:ext cx="11302997" cy="1044413"/>
        </p:xfrm>
        <a:graphic>
          <a:graphicData uri="http://schemas.openxmlformats.org/drawingml/2006/table">
            <a:tbl>
              <a:tblPr firstRow="1" bandRow="1"/>
              <a:tblGrid>
                <a:gridCol w="183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59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PAGETITE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HOME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UI-B-1000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AUTHOR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DATE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2023.10.26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PATH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한돈 삼겹살 OTF 600g"/>
                        <a:ea typeface="한돈 삼겹살 OTF 600g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메인화면</a:t>
                      </a:r>
                      <a:endParaRPr lang="ko-KR" altLang="en-US" sz="1500" dirty="0">
                        <a:solidFill>
                          <a:srgbClr val="262626"/>
                        </a:solidFill>
                        <a:latin typeface="Noto Sans CJK KR Medium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6" name="그룹 145"/>
          <p:cNvGrpSpPr/>
          <p:nvPr/>
        </p:nvGrpSpPr>
        <p:grpSpPr>
          <a:xfrm>
            <a:off x="10491206" y="2268545"/>
            <a:ext cx="437325" cy="1019786"/>
            <a:chOff x="1230085" y="3113300"/>
            <a:chExt cx="427480" cy="972777"/>
          </a:xfrm>
        </p:grpSpPr>
        <p:grpSp>
          <p:nvGrpSpPr>
            <p:cNvPr id="147" name="그룹 146"/>
            <p:cNvGrpSpPr/>
            <p:nvPr/>
          </p:nvGrpSpPr>
          <p:grpSpPr>
            <a:xfrm>
              <a:off x="1260322" y="3113300"/>
              <a:ext cx="335035" cy="972777"/>
              <a:chOff x="3097005" y="2065820"/>
              <a:chExt cx="421033" cy="1222473"/>
            </a:xfrm>
          </p:grpSpPr>
          <p:sp>
            <p:nvSpPr>
              <p:cNvPr id="148" name="직사각형 147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49" name="직선 연결선 148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타원 149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51" name="TextBox 6"/>
            <p:cNvSpPr txBox="1"/>
            <p:nvPr/>
          </p:nvSpPr>
          <p:spPr>
            <a:xfrm>
              <a:off x="1230085" y="3147981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05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BF7040-1E25-2855-C949-584A015934B9}"/>
              </a:ext>
            </a:extLst>
          </p:cNvPr>
          <p:cNvSpPr/>
          <p:nvPr/>
        </p:nvSpPr>
        <p:spPr>
          <a:xfrm>
            <a:off x="7981938" y="3172603"/>
            <a:ext cx="1406769" cy="408797"/>
          </a:xfrm>
          <a:prstGeom prst="rect">
            <a:avLst/>
          </a:prstGeom>
          <a:solidFill>
            <a:srgbClr val="00CCF4"/>
          </a:solidFill>
          <a:ln>
            <a:solidFill>
              <a:srgbClr val="00CC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1435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8416" cy="6941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01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29246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F2161-7F8B-CEAC-960A-EC6209E71CF9}"/>
              </a:ext>
            </a:extLst>
          </p:cNvPr>
          <p:cNvSpPr txBox="1"/>
          <p:nvPr/>
        </p:nvSpPr>
        <p:spPr>
          <a:xfrm>
            <a:off x="1080309" y="1471839"/>
            <a:ext cx="10080625" cy="377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프로젝트 명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      </a:t>
            </a:r>
            <a:r>
              <a:rPr lang="en-US" altLang="ko-KR" sz="1400" dirty="0">
                <a:latin typeface="한돈 삼겹살 OTF 300g" pitchFamily="34" charset="-127"/>
                <a:ea typeface="한돈 삼겹살 OTF 300g" pitchFamily="34" charset="-127"/>
              </a:rPr>
              <a:t>- </a:t>
            </a:r>
            <a:r>
              <a:rPr lang="ko-KR" altLang="en-US" sz="1400" dirty="0">
                <a:latin typeface="한돈 삼겹살 OTF 300g" pitchFamily="34" charset="-127"/>
                <a:ea typeface="한돈 삼겹살 OTF 300g" pitchFamily="34" charset="-127"/>
              </a:rPr>
              <a:t>대구요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개발 동기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latin typeface="한돈 삼겹살 OTF 300g" pitchFamily="34" charset="-127"/>
                <a:ea typeface="한돈 삼겹살 OTF 300g" pitchFamily="34" charset="-127"/>
              </a:rPr>
              <a:t>-</a:t>
            </a:r>
            <a:r>
              <a:rPr lang="ko-KR" altLang="en-US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팬데믹 이후 </a:t>
            </a:r>
            <a:r>
              <a:rPr lang="ko-KR" altLang="en-US" sz="1400" dirty="0" err="1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비대면</a:t>
            </a:r>
            <a:r>
              <a:rPr lang="ko-KR" altLang="en-US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 소비 확대로 인한 배달 서비스 시장 급성장에</a:t>
            </a:r>
            <a:r>
              <a:rPr lang="en-US" altLang="ko-KR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 </a:t>
            </a:r>
            <a:r>
              <a:rPr lang="ko-KR" altLang="en-US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배달 서비스 구조 이해의 필요를 느낌 </a:t>
            </a:r>
          </a:p>
          <a:p>
            <a:pPr lvl="1">
              <a:lnSpc>
                <a:spcPct val="200000"/>
              </a:lnSpc>
            </a:pPr>
            <a:r>
              <a:rPr lang="en-US" altLang="ko-KR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- </a:t>
            </a:r>
            <a:r>
              <a:rPr lang="ko-KR" altLang="en-US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특히 기존 배달 플랫폼의 대안 수요 존재에 주목</a:t>
            </a:r>
            <a:r>
              <a:rPr lang="en-US" altLang="ko-KR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, </a:t>
            </a:r>
            <a:r>
              <a:rPr lang="ko-KR" altLang="en-US" sz="14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지역 밀착형 배달 서비스인 ‘대구요’ 를 기획</a:t>
            </a:r>
            <a:endParaRPr lang="en-US" altLang="ko-KR" sz="1500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개발 목적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5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- </a:t>
            </a:r>
            <a:r>
              <a:rPr lang="ko-KR" altLang="en-US" sz="15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음식주문 웹 사이트 제작 및 활용</a:t>
            </a:r>
            <a:endParaRPr lang="en-US" altLang="ko-KR" sz="1500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5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- </a:t>
            </a:r>
            <a:r>
              <a:rPr lang="ko-KR" altLang="en-US" sz="1600" dirty="0">
                <a:latin typeface="한돈 삼겹살 OTF 300g" panose="020B0600000101010101" pitchFamily="34" charset="-127"/>
                <a:ea typeface="한돈 삼겹살 OTF 300g" panose="020B0600000101010101" pitchFamily="34" charset="-127"/>
              </a:rPr>
              <a:t>대구시 지역 밀착형 배달 웹 서비스 구현</a:t>
            </a:r>
            <a:endParaRPr lang="en-US" altLang="ko-KR" sz="1500" dirty="0">
              <a:latin typeface="한돈 삼겹살 OTF 300g" panose="020B0600000101010101" pitchFamily="34" charset="-127"/>
              <a:ea typeface="한돈 삼겹살 OTF 300g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2339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2"/>
          <a:srcRect t="-1" b="28850"/>
          <a:stretch/>
        </p:blipFill>
        <p:spPr>
          <a:xfrm>
            <a:off x="4164210" y="1978163"/>
            <a:ext cx="8027789" cy="4879837"/>
          </a:xfrm>
          <a:prstGeom prst="rect">
            <a:avLst/>
          </a:prstGeom>
        </p:spPr>
      </p:pic>
      <p:grpSp>
        <p:nvGrpSpPr>
          <p:cNvPr id="143" name="그룹 142"/>
          <p:cNvGrpSpPr/>
          <p:nvPr/>
        </p:nvGrpSpPr>
        <p:grpSpPr>
          <a:xfrm>
            <a:off x="-1489926" y="-1534286"/>
            <a:ext cx="2697065" cy="703706"/>
            <a:chOff x="386498" y="323089"/>
            <a:chExt cx="2697065" cy="703706"/>
          </a:xfrm>
        </p:grpSpPr>
        <p:sp>
          <p:nvSpPr>
            <p:cNvPr id="3" name="TextBox 2"/>
            <p:cNvSpPr txBox="1"/>
            <p:nvPr/>
          </p:nvSpPr>
          <p:spPr>
            <a:xfrm>
              <a:off x="1141642" y="593942"/>
              <a:ext cx="131199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b="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600g"/>
                  <a:ea typeface="한돈 삼겹살 OTF 600g"/>
                  <a:cs typeface="Pretendard ExtraBold"/>
                </a:rPr>
                <a:t>Storyboard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51082" y="418703"/>
              <a:ext cx="1932480" cy="274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200" b="0" kern="10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300g"/>
                  <a:ea typeface="한돈 삼겹살 OTF 300g"/>
                  <a:cs typeface="Pretendard"/>
                </a:rPr>
                <a:t>PART 02_</a:t>
              </a:r>
              <a:r>
                <a:rPr lang="ko-KR" altLang="en-US" sz="1200" b="0" kern="10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300g"/>
                  <a:ea typeface="한돈 삼겹살 OTF 300g"/>
                  <a:cs typeface="Pretendard"/>
                </a:rPr>
                <a:t>대구요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6498" y="323089"/>
              <a:ext cx="838417" cy="7037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한돈 삼겹살 OTF 600g"/>
                  <a:ea typeface="한돈 삼겹살 OTF 600g"/>
                  <a:cs typeface="Pretendard ExtraBold"/>
                </a:rPr>
                <a:t>01</a:t>
              </a:r>
              <a:endParaRPr lang="ko-KR" altLang="en-US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734258" y="4537833"/>
            <a:ext cx="473175" cy="1095857"/>
            <a:chOff x="1248707" y="3113299"/>
            <a:chExt cx="427480" cy="972777"/>
          </a:xfrm>
        </p:grpSpPr>
        <p:grpSp>
          <p:nvGrpSpPr>
            <p:cNvPr id="73" name="그룹 72"/>
            <p:cNvGrpSpPr/>
            <p:nvPr/>
          </p:nvGrpSpPr>
          <p:grpSpPr>
            <a:xfrm>
              <a:off x="1260325" y="3113299"/>
              <a:ext cx="335035" cy="972777"/>
              <a:chOff x="3097005" y="2065820"/>
              <a:chExt cx="421033" cy="1222473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타원 70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07" name="TextBox 6"/>
            <p:cNvSpPr txBox="1"/>
            <p:nvPr/>
          </p:nvSpPr>
          <p:spPr>
            <a:xfrm>
              <a:off x="1248707" y="3147981"/>
              <a:ext cx="427480" cy="277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01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7877221" y="4537833"/>
            <a:ext cx="473175" cy="1095857"/>
            <a:chOff x="1248710" y="3113299"/>
            <a:chExt cx="427480" cy="972777"/>
          </a:xfrm>
        </p:grpSpPr>
        <p:grpSp>
          <p:nvGrpSpPr>
            <p:cNvPr id="112" name="그룹 111"/>
            <p:cNvGrpSpPr/>
            <p:nvPr/>
          </p:nvGrpSpPr>
          <p:grpSpPr>
            <a:xfrm>
              <a:off x="1260327" y="3113299"/>
              <a:ext cx="335035" cy="972777"/>
              <a:chOff x="3097005" y="2065820"/>
              <a:chExt cx="421033" cy="1222473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16" name="TextBox 6"/>
            <p:cNvSpPr txBox="1"/>
            <p:nvPr/>
          </p:nvSpPr>
          <p:spPr>
            <a:xfrm>
              <a:off x="1248710" y="3147981"/>
              <a:ext cx="427480" cy="280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02</a:t>
              </a: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10089742" y="4537833"/>
            <a:ext cx="473175" cy="1095857"/>
            <a:chOff x="1248712" y="3113298"/>
            <a:chExt cx="427480" cy="972777"/>
          </a:xfrm>
        </p:grpSpPr>
        <p:grpSp>
          <p:nvGrpSpPr>
            <p:cNvPr id="118" name="그룹 117"/>
            <p:cNvGrpSpPr/>
            <p:nvPr/>
          </p:nvGrpSpPr>
          <p:grpSpPr>
            <a:xfrm>
              <a:off x="1260324" y="3113298"/>
              <a:ext cx="335035" cy="972777"/>
              <a:chOff x="3097005" y="2065820"/>
              <a:chExt cx="421033" cy="1222473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20" name="직선 연결선 119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타원 120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22" name="TextBox 6"/>
            <p:cNvSpPr txBox="1"/>
            <p:nvPr/>
          </p:nvSpPr>
          <p:spPr>
            <a:xfrm>
              <a:off x="1248712" y="3147981"/>
              <a:ext cx="427480" cy="277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03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9767308" y="2287724"/>
            <a:ext cx="473175" cy="1095857"/>
            <a:chOff x="1248708" y="3113299"/>
            <a:chExt cx="427480" cy="97277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260323" y="3113299"/>
              <a:ext cx="335035" cy="972777"/>
              <a:chOff x="3097005" y="2065820"/>
              <a:chExt cx="421033" cy="1222473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26" name="직선 연결선 125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타원 126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28" name="TextBox 6"/>
            <p:cNvSpPr txBox="1"/>
            <p:nvPr/>
          </p:nvSpPr>
          <p:spPr>
            <a:xfrm>
              <a:off x="1248708" y="3147981"/>
              <a:ext cx="427480" cy="277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04</a:t>
              </a:r>
            </a:p>
          </p:txBody>
        </p:sp>
      </p:grpSp>
      <p:sp>
        <p:nvSpPr>
          <p:cNvPr id="130" name="TextBox 6"/>
          <p:cNvSpPr txBox="1"/>
          <p:nvPr/>
        </p:nvSpPr>
        <p:spPr>
          <a:xfrm>
            <a:off x="430406" y="1912701"/>
            <a:ext cx="2681054" cy="3958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61915"/>
              </p:ext>
            </p:extLst>
          </p:nvPr>
        </p:nvGraphicFramePr>
        <p:xfrm>
          <a:off x="430406" y="2366645"/>
          <a:ext cx="3528055" cy="2353308"/>
        </p:xfrm>
        <a:graphic>
          <a:graphicData uri="http://schemas.openxmlformats.org/drawingml/2006/table">
            <a:tbl>
              <a:tblPr firstRow="1" bandRow="1"/>
              <a:tblGrid>
                <a:gridCol w="44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배달주문 옵션 클릭 시 옵션에 따라 카테고리가 변경됨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02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포장주문 옵션 클릭 시 옵션에 따라 카테고리가 변경됨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03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선물하기 옵션 클릭 시 옵션에 따라 카테고리가 변경됨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04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배너에 슬라이드 효과 부여해 자동으로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화면이 넘어갈 수 있도록 표현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TextBox 6"/>
          <p:cNvSpPr txBox="1"/>
          <p:nvPr/>
        </p:nvSpPr>
        <p:spPr>
          <a:xfrm>
            <a:off x="455805" y="4919425"/>
            <a:ext cx="2681054" cy="3953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41" name="표 140"/>
          <p:cNvGraphicFramePr>
            <a:graphicFrameLocks noGrp="1"/>
          </p:cNvGraphicFramePr>
          <p:nvPr/>
        </p:nvGraphicFramePr>
        <p:xfrm>
          <a:off x="455805" y="5360034"/>
          <a:ext cx="3480431" cy="1005156"/>
        </p:xfrm>
        <a:graphic>
          <a:graphicData uri="http://schemas.openxmlformats.org/drawingml/2006/table">
            <a:tbl>
              <a:tblPr firstRow="1" bandRow="1"/>
              <a:tblGrid>
                <a:gridCol w="348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5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UI-E-1000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57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1600" dirty="0">
                        <a:solidFill>
                          <a:srgbClr val="595959"/>
                        </a:solidFill>
                        <a:latin typeface="Noto Sans CJK KR Medium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764194"/>
              </p:ext>
            </p:extLst>
          </p:nvPr>
        </p:nvGraphicFramePr>
        <p:xfrm>
          <a:off x="463550" y="433916"/>
          <a:ext cx="11302997" cy="1044413"/>
        </p:xfrm>
        <a:graphic>
          <a:graphicData uri="http://schemas.openxmlformats.org/drawingml/2006/table">
            <a:tbl>
              <a:tblPr firstRow="1" bandRow="1"/>
              <a:tblGrid>
                <a:gridCol w="183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59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PAGETITE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HOME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UI-C-1000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AUTHOR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DATE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2023.10.26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PATH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한돈 삼겹살 OTF 600g"/>
                        <a:ea typeface="한돈 삼겹살 OTF 600g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메인화면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&gt;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주문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E656CFD-4F4C-3841-78DD-0134134DF8AF}"/>
              </a:ext>
            </a:extLst>
          </p:cNvPr>
          <p:cNvSpPr/>
          <p:nvPr/>
        </p:nvSpPr>
        <p:spPr>
          <a:xfrm>
            <a:off x="7904232" y="2849201"/>
            <a:ext cx="1406769" cy="408797"/>
          </a:xfrm>
          <a:prstGeom prst="rect">
            <a:avLst/>
          </a:prstGeom>
          <a:solidFill>
            <a:srgbClr val="00CCF4"/>
          </a:solidFill>
          <a:ln>
            <a:solidFill>
              <a:srgbClr val="00CC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"/>
          <p:cNvSpPr txBox="1"/>
          <p:nvPr/>
        </p:nvSpPr>
        <p:spPr>
          <a:xfrm>
            <a:off x="455805" y="314144"/>
            <a:ext cx="2681054" cy="3958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33" name="표 132"/>
          <p:cNvGraphicFramePr>
            <a:graphicFrameLocks noGrp="1"/>
          </p:cNvGraphicFramePr>
          <p:nvPr/>
        </p:nvGraphicFramePr>
        <p:xfrm>
          <a:off x="455805" y="768088"/>
          <a:ext cx="3528055" cy="1176654"/>
        </p:xfrm>
        <a:graphic>
          <a:graphicData uri="http://schemas.openxmlformats.org/drawingml/2006/table">
            <a:tbl>
              <a:tblPr firstRow="1" bandRow="1"/>
              <a:tblGrid>
                <a:gridCol w="44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05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선물 찾기 및 추천메뉴 버튼은 옵션이 바뀌어도 변하지 않는 디폴트 버튼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06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클릭 시 홈페이지 이동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595959"/>
                          </a:solidFill>
                          <a:latin typeface="Noto Sans CJK KR Regular"/>
                          <a:ea typeface="Noto Sans CJK KR Regular"/>
                        </a:rPr>
                        <a:t>기본 홈 화면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6" name="TextBox 6"/>
          <p:cNvSpPr txBox="1"/>
          <p:nvPr/>
        </p:nvSpPr>
        <p:spPr>
          <a:xfrm>
            <a:off x="481204" y="2255033"/>
            <a:ext cx="2681054" cy="3953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41" name="표 140"/>
          <p:cNvGraphicFramePr>
            <a:graphicFrameLocks noGrp="1"/>
          </p:cNvGraphicFramePr>
          <p:nvPr/>
        </p:nvGraphicFramePr>
        <p:xfrm>
          <a:off x="481204" y="2691073"/>
          <a:ext cx="3480431" cy="1005156"/>
        </p:xfrm>
        <a:graphic>
          <a:graphicData uri="http://schemas.openxmlformats.org/drawingml/2006/table">
            <a:tbl>
              <a:tblPr firstRow="1" bandRow="1"/>
              <a:tblGrid>
                <a:gridCol w="348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257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 UI-D-1000, UI-E-1000</a:t>
                      </a:r>
                      <a:endParaRPr lang="en-US" altLang="ko-KR" sz="1600" b="0" dirty="0">
                        <a:solidFill>
                          <a:srgbClr val="595959"/>
                        </a:solidFill>
                        <a:latin typeface="Noto Sans CJK KR Medium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57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1600" b="0" dirty="0">
                        <a:solidFill>
                          <a:srgbClr val="595959"/>
                        </a:solidFill>
                        <a:latin typeface="Noto Sans CJK KR Medium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113848" y="-1"/>
            <a:ext cx="8078152" cy="4919425"/>
            <a:chOff x="4109364" y="108708"/>
            <a:chExt cx="8078152" cy="4919425"/>
          </a:xfrm>
        </p:grpSpPr>
        <p:pic>
          <p:nvPicPr>
            <p:cNvPr id="2051" name="Picture 3" descr="C:\Users\82109\Desktop\테블릿_주문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3"/>
            <a:stretch/>
          </p:blipFill>
          <p:spPr bwMode="auto">
            <a:xfrm>
              <a:off x="4109364" y="108708"/>
              <a:ext cx="8078152" cy="4919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6124885" y="2975733"/>
              <a:ext cx="473175" cy="1095857"/>
              <a:chOff x="6124885" y="2975733"/>
              <a:chExt cx="473175" cy="1095857"/>
            </a:xfrm>
          </p:grpSpPr>
          <p:grpSp>
            <p:nvGrpSpPr>
              <p:cNvPr id="73" name="그룹 72"/>
              <p:cNvGrpSpPr/>
              <p:nvPr/>
            </p:nvGrpSpPr>
            <p:grpSpPr>
              <a:xfrm rot="10800000">
                <a:off x="6144300" y="2975733"/>
                <a:ext cx="370848" cy="1095857"/>
                <a:chOff x="3097005" y="2065820"/>
                <a:chExt cx="421033" cy="1222473"/>
              </a:xfrm>
            </p:grpSpPr>
            <p:sp>
              <p:nvSpPr>
                <p:cNvPr id="65" name="직사각형 64"/>
                <p:cNvSpPr/>
                <p:nvPr/>
              </p:nvSpPr>
              <p:spPr>
                <a:xfrm>
                  <a:off x="3097005" y="2065820"/>
                  <a:ext cx="421033" cy="4348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/>
                    <a:ea typeface="Spoqa Han Sans Neo Regular"/>
                    <a:cs typeface="+mn-cs"/>
                  </a:endParaRPr>
                </a:p>
              </p:txBody>
            </p:sp>
            <p:cxnSp>
              <p:nvCxnSpPr>
                <p:cNvPr id="67" name="직선 연결선 66"/>
                <p:cNvCxnSpPr/>
                <p:nvPr/>
              </p:nvCxnSpPr>
              <p:spPr>
                <a:xfrm rot="16200000" flipH="1">
                  <a:off x="2979555" y="2828623"/>
                  <a:ext cx="655933" cy="0"/>
                </a:xfrm>
                <a:prstGeom prst="line">
                  <a:avLst/>
                </a:prstGeom>
                <a:ln w="12700" cmpd="sng">
                  <a:solidFill>
                    <a:schemeClr val="accent4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타원 70"/>
                <p:cNvSpPr/>
                <p:nvPr/>
              </p:nvSpPr>
              <p:spPr>
                <a:xfrm>
                  <a:off x="3224676" y="3122641"/>
                  <a:ext cx="165652" cy="1656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/>
                    <a:ea typeface="Spoqa Han Sans Neo Regular"/>
                    <a:cs typeface="+mn-cs"/>
                  </a:endParaRPr>
                </a:p>
              </p:txBody>
            </p:sp>
          </p:grpSp>
          <p:sp>
            <p:nvSpPr>
              <p:cNvPr id="107" name="TextBox 6"/>
              <p:cNvSpPr txBox="1"/>
              <p:nvPr/>
            </p:nvSpPr>
            <p:spPr>
              <a:xfrm>
                <a:off x="6124885" y="3720240"/>
                <a:ext cx="47317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500" b="0" spc="-8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Noto Sans CJK KR Black"/>
                    <a:ea typeface="Noto Sans CJK KR Black"/>
                    <a:cs typeface="Pretendard ExtraBold"/>
                  </a:rPr>
                  <a:t>05</a:t>
                </a:r>
                <a:endParaRPr lang="ko-KR" altLang="en-US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953361" y="1636367"/>
              <a:ext cx="473175" cy="2148551"/>
              <a:chOff x="8953361" y="1636367"/>
              <a:chExt cx="473175" cy="2148551"/>
            </a:xfrm>
          </p:grpSpPr>
          <p:cxnSp>
            <p:nvCxnSpPr>
              <p:cNvPr id="43" name="직선 연결선 42"/>
              <p:cNvCxnSpPr>
                <a:stCxn id="42" idx="2"/>
              </p:cNvCxnSpPr>
              <p:nvPr/>
            </p:nvCxnSpPr>
            <p:spPr>
              <a:xfrm flipV="1">
                <a:off x="9158200" y="1754429"/>
                <a:ext cx="0" cy="164069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 rot="10800000">
                <a:off x="9085264" y="1636367"/>
                <a:ext cx="145907" cy="14849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8953361" y="3395119"/>
                <a:ext cx="473175" cy="389799"/>
                <a:chOff x="8953361" y="2342425"/>
                <a:chExt cx="473175" cy="389799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 rot="10800000">
                  <a:off x="8972776" y="2342425"/>
                  <a:ext cx="370848" cy="38979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indent="0" algn="ctr" defTabSz="914400" rtl="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FontTx/>
                    <a:buNone/>
                    <a:defRPr/>
                  </a:pPr>
                  <a:endParaRPr kumimoji="0" sz="1800" b="0" i="0" u="none" strike="noStrike" kern="1200" cap="none" spc="0" normalizeH="0" baseline="0">
                    <a:solidFill>
                      <a:prstClr val="white"/>
                    </a:solidFill>
                    <a:effectLst/>
                    <a:uLnTx/>
                    <a:uFillTx/>
                    <a:latin typeface="Spoqa Han Sans Neo Regular"/>
                    <a:ea typeface="Spoqa Han Sans Neo Regular"/>
                    <a:cs typeface="+mn-cs"/>
                  </a:endParaRPr>
                </a:p>
              </p:txBody>
            </p:sp>
            <p:sp>
              <p:nvSpPr>
                <p:cNvPr id="41" name="TextBox 6"/>
                <p:cNvSpPr txBox="1"/>
                <p:nvPr/>
              </p:nvSpPr>
              <p:spPr>
                <a:xfrm>
                  <a:off x="8953361" y="2380874"/>
                  <a:ext cx="473175" cy="3231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500" b="0" spc="-80" dirty="0">
                      <a:ln w="9525"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lt1"/>
                      </a:solidFill>
                      <a:latin typeface="Noto Sans CJK KR Black"/>
                      <a:ea typeface="Noto Sans CJK KR Black"/>
                      <a:cs typeface="Pretendard ExtraBold"/>
                    </a:rPr>
                    <a:t>06</a:t>
                  </a:r>
                  <a:endParaRPr lang="ko-KR" altLang="en-US" sz="1500" b="0" spc="-80" dirty="0">
                    <a:ln w="9525"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lt1"/>
                    </a:solidFill>
                    <a:latin typeface="Noto Sans CJK KR Black"/>
                    <a:ea typeface="Noto Sans CJK KR Black"/>
                    <a:cs typeface="Pretendard ExtraBold"/>
                  </a:endParaRPr>
                </a:p>
              </p:txBody>
            </p:sp>
          </p:grpSp>
        </p:grpSp>
      </p:grp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519594"/>
              </p:ext>
            </p:extLst>
          </p:nvPr>
        </p:nvGraphicFramePr>
        <p:xfrm>
          <a:off x="463550" y="5142320"/>
          <a:ext cx="11302997" cy="1044413"/>
        </p:xfrm>
        <a:graphic>
          <a:graphicData uri="http://schemas.openxmlformats.org/drawingml/2006/table">
            <a:tbl>
              <a:tblPr firstRow="1" bandRow="1"/>
              <a:tblGrid>
                <a:gridCol w="183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59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PAGETITE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HOME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UI-C-1000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AUTHOR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DATE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2023.10.26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PATH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한돈 삼겹살 OTF 600g"/>
                        <a:ea typeface="한돈 삼겹살 OTF 600g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메인화면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&gt;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주문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46308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82109\Desktop\5544221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2" t="19759" r="12231" b="21851"/>
          <a:stretch/>
        </p:blipFill>
        <p:spPr bwMode="auto">
          <a:xfrm>
            <a:off x="4716257" y="2214793"/>
            <a:ext cx="6959600" cy="462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그룹 108"/>
          <p:cNvGrpSpPr/>
          <p:nvPr/>
        </p:nvGrpSpPr>
        <p:grpSpPr>
          <a:xfrm>
            <a:off x="10292890" y="2026166"/>
            <a:ext cx="473175" cy="1095857"/>
            <a:chOff x="1248707" y="3113299"/>
            <a:chExt cx="427480" cy="972777"/>
          </a:xfrm>
        </p:grpSpPr>
        <p:grpSp>
          <p:nvGrpSpPr>
            <p:cNvPr id="73" name="그룹 72"/>
            <p:cNvGrpSpPr/>
            <p:nvPr/>
          </p:nvGrpSpPr>
          <p:grpSpPr>
            <a:xfrm>
              <a:off x="1260325" y="3113299"/>
              <a:ext cx="335035" cy="972777"/>
              <a:chOff x="3097005" y="2065820"/>
              <a:chExt cx="421033" cy="1222473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67" name="직선 연결선 66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타원 70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07" name="TextBox 6"/>
            <p:cNvSpPr txBox="1"/>
            <p:nvPr/>
          </p:nvSpPr>
          <p:spPr>
            <a:xfrm>
              <a:off x="1248707" y="3147981"/>
              <a:ext cx="427480" cy="277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01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8254947" y="3882686"/>
            <a:ext cx="473175" cy="706058"/>
            <a:chOff x="1231499" y="3459320"/>
            <a:chExt cx="427480" cy="626758"/>
          </a:xfrm>
        </p:grpSpPr>
        <p:grpSp>
          <p:nvGrpSpPr>
            <p:cNvPr id="112" name="그룹 111"/>
            <p:cNvGrpSpPr/>
            <p:nvPr/>
          </p:nvGrpSpPr>
          <p:grpSpPr>
            <a:xfrm>
              <a:off x="1248710" y="3459320"/>
              <a:ext cx="335035" cy="626758"/>
              <a:chOff x="3082406" y="2500657"/>
              <a:chExt cx="421033" cy="787636"/>
            </a:xfrm>
          </p:grpSpPr>
          <p:sp>
            <p:nvSpPr>
              <p:cNvPr id="113" name="직사각형 112"/>
              <p:cNvSpPr/>
              <p:nvPr/>
            </p:nvSpPr>
            <p:spPr>
              <a:xfrm>
                <a:off x="3082406" y="2500657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14" name="직선 연결선 113"/>
              <p:cNvCxnSpPr/>
              <p:nvPr/>
            </p:nvCxnSpPr>
            <p:spPr>
              <a:xfrm>
                <a:off x="3307522" y="2828624"/>
                <a:ext cx="0" cy="327967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타원 114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16" name="TextBox 6"/>
            <p:cNvSpPr txBox="1"/>
            <p:nvPr/>
          </p:nvSpPr>
          <p:spPr>
            <a:xfrm>
              <a:off x="1231499" y="3483948"/>
              <a:ext cx="427480" cy="280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02</a:t>
              </a:r>
            </a:p>
          </p:txBody>
        </p:sp>
      </p:grpSp>
      <p:grpSp>
        <p:nvGrpSpPr>
          <p:cNvPr id="123" name="그룹 122"/>
          <p:cNvGrpSpPr/>
          <p:nvPr/>
        </p:nvGrpSpPr>
        <p:grpSpPr>
          <a:xfrm>
            <a:off x="8186158" y="4881836"/>
            <a:ext cx="473175" cy="1095857"/>
            <a:chOff x="1248708" y="3113299"/>
            <a:chExt cx="427480" cy="972777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260323" y="3113299"/>
              <a:ext cx="335035" cy="972777"/>
              <a:chOff x="3097005" y="2065820"/>
              <a:chExt cx="421033" cy="1222473"/>
            </a:xfrm>
          </p:grpSpPr>
          <p:sp>
            <p:nvSpPr>
              <p:cNvPr id="125" name="직사각형 124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126" name="직선 연결선 125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타원 126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28" name="TextBox 6"/>
            <p:cNvSpPr txBox="1"/>
            <p:nvPr/>
          </p:nvSpPr>
          <p:spPr>
            <a:xfrm>
              <a:off x="1248708" y="3147981"/>
              <a:ext cx="427480" cy="277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04</a:t>
              </a:r>
            </a:p>
          </p:txBody>
        </p:sp>
      </p:grpSp>
      <p:sp>
        <p:nvSpPr>
          <p:cNvPr id="130" name="TextBox 6"/>
          <p:cNvSpPr txBox="1"/>
          <p:nvPr/>
        </p:nvSpPr>
        <p:spPr>
          <a:xfrm>
            <a:off x="430406" y="1912701"/>
            <a:ext cx="2681054" cy="3958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18606"/>
              </p:ext>
            </p:extLst>
          </p:nvPr>
        </p:nvGraphicFramePr>
        <p:xfrm>
          <a:off x="430406" y="2366645"/>
          <a:ext cx="3743009" cy="2353308"/>
        </p:xfrm>
        <a:graphic>
          <a:graphicData uri="http://schemas.openxmlformats.org/drawingml/2006/table">
            <a:tbl>
              <a:tblPr firstRow="1" bandRow="1"/>
              <a:tblGrid>
                <a:gridCol w="46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5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설정 클릭 시 사용자 정보 수정</a:t>
                      </a:r>
                      <a:r>
                        <a:rPr lang="en-US" altLang="ko-KR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, </a:t>
                      </a: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삭제 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02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클릭 시 주문 기록 페이지 이동 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(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수정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삭제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03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내가 작성한 리뷰 조회</a:t>
                      </a:r>
                      <a:r>
                        <a:rPr lang="en-US" altLang="ko-KR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,</a:t>
                      </a: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수정 및 삭제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04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클릭 시 공지사항 조회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TextBox 6"/>
          <p:cNvSpPr txBox="1"/>
          <p:nvPr/>
        </p:nvSpPr>
        <p:spPr>
          <a:xfrm>
            <a:off x="455805" y="4919425"/>
            <a:ext cx="26810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Check point</a:t>
            </a: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306366"/>
              </p:ext>
            </p:extLst>
          </p:nvPr>
        </p:nvGraphicFramePr>
        <p:xfrm>
          <a:off x="463550" y="433916"/>
          <a:ext cx="11302997" cy="1044413"/>
        </p:xfrm>
        <a:graphic>
          <a:graphicData uri="http://schemas.openxmlformats.org/drawingml/2006/table">
            <a:tbl>
              <a:tblPr firstRow="1" bandRow="1"/>
              <a:tblGrid>
                <a:gridCol w="183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59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PAGETITE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HOME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UI-D-1000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AUTHOR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DATE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2023.10.26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PATH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한돈 삼겹살 OTF 600g"/>
                        <a:ea typeface="한돈 삼겹살 OTF 600g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메인화면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&gt;</a:t>
                      </a: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마이페이지</a:t>
                      </a:r>
                      <a:endParaRPr lang="ko-KR" altLang="en-US" sz="1500" dirty="0">
                        <a:solidFill>
                          <a:srgbClr val="262626"/>
                        </a:solidFill>
                        <a:latin typeface="Noto Sans CJK KR Medium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10090935" y="3845915"/>
            <a:ext cx="473175" cy="706058"/>
            <a:chOff x="1231499" y="3459320"/>
            <a:chExt cx="427480" cy="626758"/>
          </a:xfrm>
        </p:grpSpPr>
        <p:grpSp>
          <p:nvGrpSpPr>
            <p:cNvPr id="40" name="그룹 39"/>
            <p:cNvGrpSpPr/>
            <p:nvPr/>
          </p:nvGrpSpPr>
          <p:grpSpPr>
            <a:xfrm>
              <a:off x="1248710" y="3459320"/>
              <a:ext cx="335035" cy="626758"/>
              <a:chOff x="3082406" y="2500657"/>
              <a:chExt cx="421033" cy="78763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3082406" y="2500657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43" name="직선 연결선 42"/>
              <p:cNvCxnSpPr/>
              <p:nvPr/>
            </p:nvCxnSpPr>
            <p:spPr>
              <a:xfrm>
                <a:off x="3307522" y="2828624"/>
                <a:ext cx="0" cy="327967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41" name="TextBox 6"/>
            <p:cNvSpPr txBox="1"/>
            <p:nvPr/>
          </p:nvSpPr>
          <p:spPr>
            <a:xfrm>
              <a:off x="1231499" y="3483947"/>
              <a:ext cx="427480" cy="286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03</a:t>
              </a:r>
            </a:p>
          </p:txBody>
        </p:sp>
      </p:grp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55805" y="5388009"/>
          <a:ext cx="3528055" cy="588327"/>
        </p:xfrm>
        <a:graphic>
          <a:graphicData uri="http://schemas.openxmlformats.org/drawingml/2006/table">
            <a:tbl>
              <a:tblPr firstRow="1" bandRow="1"/>
              <a:tblGrid>
                <a:gridCol w="44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회원만 </a:t>
                      </a:r>
                      <a:r>
                        <a:rPr lang="ko-KR" altLang="en-US" sz="1300" b="0" dirty="0" err="1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마이페이지를</a:t>
                      </a: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 이용할 수 있다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65270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"/>
          <p:cNvSpPr txBox="1"/>
          <p:nvPr/>
        </p:nvSpPr>
        <p:spPr>
          <a:xfrm>
            <a:off x="430406" y="1912701"/>
            <a:ext cx="2681054" cy="3958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graphicFrame>
        <p:nvGraphicFramePr>
          <p:cNvPr id="133" name="표 132"/>
          <p:cNvGraphicFramePr>
            <a:graphicFrameLocks noGrp="1"/>
          </p:cNvGraphicFramePr>
          <p:nvPr/>
        </p:nvGraphicFramePr>
        <p:xfrm>
          <a:off x="430406" y="2366645"/>
          <a:ext cx="3528055" cy="1764981"/>
        </p:xfrm>
        <a:graphic>
          <a:graphicData uri="http://schemas.openxmlformats.org/drawingml/2006/table">
            <a:tbl>
              <a:tblPr firstRow="1" bandRow="1"/>
              <a:tblGrid>
                <a:gridCol w="44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버튼 클릭으로 메뉴 최종 선택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02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주문완료 전 진행사항 표시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03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수량 및 옵션변경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920245"/>
              </p:ext>
            </p:extLst>
          </p:nvPr>
        </p:nvGraphicFramePr>
        <p:xfrm>
          <a:off x="463550" y="433916"/>
          <a:ext cx="11302997" cy="1044413"/>
        </p:xfrm>
        <a:graphic>
          <a:graphicData uri="http://schemas.openxmlformats.org/drawingml/2006/table">
            <a:tbl>
              <a:tblPr firstRow="1" bandRow="1"/>
              <a:tblGrid>
                <a:gridCol w="183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59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PAGETITE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HOME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UI-E-1000</a:t>
                      </a:r>
                      <a:endParaRPr lang="ko-KR" altLang="en-US" sz="16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AUTHOR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DATE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2023.10.26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PATH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한돈 삼겹살 OTF 600g"/>
                        <a:ea typeface="한돈 삼겹살 OTF 600g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메인화면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&gt;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장바구니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123" name="Picture 3" descr="C:\Users\82109\Desktop\333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t="17160" r="11324" b="22394"/>
          <a:stretch/>
        </p:blipFill>
        <p:spPr bwMode="auto">
          <a:xfrm>
            <a:off x="4508500" y="2046051"/>
            <a:ext cx="7277100" cy="480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6"/>
          <p:cNvSpPr txBox="1"/>
          <p:nvPr/>
        </p:nvSpPr>
        <p:spPr>
          <a:xfrm>
            <a:off x="455805" y="4919425"/>
            <a:ext cx="26810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Check point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18090"/>
              </p:ext>
            </p:extLst>
          </p:nvPr>
        </p:nvGraphicFramePr>
        <p:xfrm>
          <a:off x="455805" y="5388009"/>
          <a:ext cx="3653419" cy="588327"/>
        </p:xfrm>
        <a:graphic>
          <a:graphicData uri="http://schemas.openxmlformats.org/drawingml/2006/table">
            <a:tbl>
              <a:tblPr firstRow="1" bandRow="1"/>
              <a:tblGrid>
                <a:gridCol w="456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장바구니에 담은 항목만 주문 가능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5780776" y="3489603"/>
            <a:ext cx="437325" cy="1019786"/>
            <a:chOff x="1223880" y="3113299"/>
            <a:chExt cx="427480" cy="972777"/>
          </a:xfrm>
        </p:grpSpPr>
        <p:grpSp>
          <p:nvGrpSpPr>
            <p:cNvPr id="18" name="그룹 17"/>
            <p:cNvGrpSpPr/>
            <p:nvPr/>
          </p:nvGrpSpPr>
          <p:grpSpPr>
            <a:xfrm>
              <a:off x="1260325" y="3113299"/>
              <a:ext cx="335035" cy="972777"/>
              <a:chOff x="3097005" y="2065820"/>
              <a:chExt cx="421033" cy="1222473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타원 21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19" name="TextBox 6"/>
            <p:cNvSpPr txBox="1"/>
            <p:nvPr/>
          </p:nvSpPr>
          <p:spPr>
            <a:xfrm>
              <a:off x="1223880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01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6690323" y="2268545"/>
            <a:ext cx="437325" cy="1019786"/>
            <a:chOff x="1230089" y="3113299"/>
            <a:chExt cx="427480" cy="972777"/>
          </a:xfrm>
        </p:grpSpPr>
        <p:grpSp>
          <p:nvGrpSpPr>
            <p:cNvPr id="31" name="그룹 30"/>
            <p:cNvGrpSpPr/>
            <p:nvPr/>
          </p:nvGrpSpPr>
          <p:grpSpPr>
            <a:xfrm>
              <a:off x="1260327" y="3113299"/>
              <a:ext cx="335035" cy="972777"/>
              <a:chOff x="3097005" y="2065820"/>
              <a:chExt cx="421033" cy="1222473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타원 34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32" name="TextBox 6"/>
            <p:cNvSpPr txBox="1"/>
            <p:nvPr/>
          </p:nvSpPr>
          <p:spPr>
            <a:xfrm>
              <a:off x="1230089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02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809198" y="3930402"/>
            <a:ext cx="437325" cy="1019786"/>
            <a:chOff x="1230091" y="3113299"/>
            <a:chExt cx="427480" cy="972777"/>
          </a:xfrm>
        </p:grpSpPr>
        <p:grpSp>
          <p:nvGrpSpPr>
            <p:cNvPr id="37" name="그룹 36"/>
            <p:cNvGrpSpPr/>
            <p:nvPr/>
          </p:nvGrpSpPr>
          <p:grpSpPr>
            <a:xfrm>
              <a:off x="1260325" y="3113299"/>
              <a:ext cx="335035" cy="972777"/>
              <a:chOff x="3097005" y="2065820"/>
              <a:chExt cx="421033" cy="1222473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3097005" y="2065820"/>
                <a:ext cx="421033" cy="4348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 rot="16200000" flipH="1">
                <a:off x="2979555" y="2828624"/>
                <a:ext cx="655933" cy="0"/>
              </a:xfrm>
              <a:prstGeom prst="line">
                <a:avLst/>
              </a:prstGeom>
              <a:ln w="12700" cmpd="sng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타원 40"/>
              <p:cNvSpPr/>
              <p:nvPr/>
            </p:nvSpPr>
            <p:spPr>
              <a:xfrm>
                <a:off x="3224676" y="3122641"/>
                <a:ext cx="165652" cy="1656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indent="0" algn="ctr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/>
                </a:pPr>
                <a:endParaRPr kumimoji="0" sz="1800" b="0" i="0" u="none" strike="noStrike" kern="1200" cap="none" spc="0" normalizeH="0" baseline="0">
                  <a:solidFill>
                    <a:prstClr val="white"/>
                  </a:solidFill>
                  <a:effectLst/>
                  <a:uLnTx/>
                  <a:uFillTx/>
                  <a:latin typeface="Spoqa Han Sans Neo Regular"/>
                  <a:ea typeface="Spoqa Han Sans Neo Regular"/>
                  <a:cs typeface="+mn-cs"/>
                </a:endParaRPr>
              </a:p>
            </p:txBody>
          </p:sp>
        </p:grpSp>
        <p:sp>
          <p:nvSpPr>
            <p:cNvPr id="38" name="TextBox 6"/>
            <p:cNvSpPr txBox="1"/>
            <p:nvPr/>
          </p:nvSpPr>
          <p:spPr>
            <a:xfrm>
              <a:off x="1230091" y="3147980"/>
              <a:ext cx="427480" cy="2777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08814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6"/>
          <p:cNvSpPr txBox="1"/>
          <p:nvPr/>
        </p:nvSpPr>
        <p:spPr>
          <a:xfrm>
            <a:off x="430406" y="334803"/>
            <a:ext cx="2681054" cy="3958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Description</a:t>
            </a:r>
          </a:p>
        </p:txBody>
      </p:sp>
      <p:pic>
        <p:nvPicPr>
          <p:cNvPr id="4102" name="Picture 6" descr="C:\Users\82109\Desktop\테블릿_결제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4" t="26207" r="10712" b="12895"/>
          <a:stretch/>
        </p:blipFill>
        <p:spPr bwMode="auto">
          <a:xfrm>
            <a:off x="4648200" y="1"/>
            <a:ext cx="69215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63550" y="5142320"/>
          <a:ext cx="11302997" cy="1044413"/>
        </p:xfrm>
        <a:graphic>
          <a:graphicData uri="http://schemas.openxmlformats.org/drawingml/2006/table">
            <a:tbl>
              <a:tblPr firstRow="1" bandRow="1"/>
              <a:tblGrid>
                <a:gridCol w="183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002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59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dirty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PAGETITE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HOME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 b="1" dirty="0">
                          <a:solidFill>
                            <a:sysClr val="windowText" lastClr="000000"/>
                          </a:solidFill>
                          <a:latin typeface="한돈 삼겹살 600g" pitchFamily="50" charset="-127"/>
                          <a:ea typeface="한돈 삼겹살 600g" pitchFamily="50" charset="-127"/>
                        </a:rPr>
                        <a:t>UI-E-1000</a:t>
                      </a:r>
                      <a:endParaRPr lang="ko-KR" altLang="en-US" sz="1400" b="1" dirty="0">
                        <a:solidFill>
                          <a:sysClr val="windowText" lastClr="000000"/>
                        </a:solidFill>
                        <a:latin typeface="한돈 삼겹살 600g" pitchFamily="50" charset="-127"/>
                        <a:ea typeface="한돈 삼겹살 600g" pitchFamily="50" charset="-127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AUTHOR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7</a:t>
                      </a:r>
                      <a:r>
                        <a:rPr lang="ko-KR" altLang="en-US" sz="150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조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DATE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>
                          <a:solidFill>
                            <a:srgbClr val="262626"/>
                          </a:solidFill>
                          <a:latin typeface="Noto Sans CJK KR Black"/>
                          <a:ea typeface="Noto Sans CJK KR Black"/>
                        </a:rPr>
                        <a:t>2023.04.19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51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>
                          <a:solidFill>
                            <a:schemeClr val="lt1"/>
                          </a:solidFill>
                          <a:latin typeface="한돈 삼겹살 OTF 600g"/>
                          <a:ea typeface="한돈 삼겹살 OTF 600g"/>
                        </a:rPr>
                        <a:t>SCREEN PATH</a:t>
                      </a:r>
                      <a:endParaRPr lang="ko-KR" altLang="en-US" sz="1500" b="0">
                        <a:solidFill>
                          <a:schemeClr val="lt1"/>
                        </a:solidFill>
                        <a:latin typeface="한돈 삼겹살 OTF 600g"/>
                        <a:ea typeface="한돈 삼겹살 OTF 600g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500" dirty="0" err="1">
                          <a:solidFill>
                            <a:srgbClr val="262626"/>
                          </a:solidFill>
                          <a:latin typeface="Noto Sans CJK KR Medium"/>
                        </a:rPr>
                        <a:t>메인화면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&gt;</a:t>
                      </a:r>
                      <a:r>
                        <a:rPr lang="ko-KR" altLang="en-US" sz="1500" dirty="0">
                          <a:solidFill>
                            <a:srgbClr val="262626"/>
                          </a:solidFill>
                          <a:latin typeface="Noto Sans CJK KR Medium"/>
                        </a:rPr>
                        <a:t>장바구니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6"/>
          <p:cNvSpPr txBox="1"/>
          <p:nvPr/>
        </p:nvSpPr>
        <p:spPr>
          <a:xfrm>
            <a:off x="455805" y="3308074"/>
            <a:ext cx="26810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5959"/>
                </a:solidFill>
                <a:latin typeface="Noto Sans CJK KR Black"/>
                <a:ea typeface="Noto Sans CJK KR Black"/>
                <a:cs typeface="Pretendard ExtraBold"/>
              </a:rPr>
              <a:t>Check point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55805" y="3776658"/>
          <a:ext cx="3671695" cy="588327"/>
        </p:xfrm>
        <a:graphic>
          <a:graphicData uri="http://schemas.openxmlformats.org/drawingml/2006/table">
            <a:tbl>
              <a:tblPr firstRow="1" bandRow="1"/>
              <a:tblGrid>
                <a:gridCol w="458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주문에서 장바구니에 담은 항목만 선택 가능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8150172" y="264008"/>
            <a:ext cx="473175" cy="1033492"/>
            <a:chOff x="8150172" y="264008"/>
            <a:chExt cx="473175" cy="1033492"/>
          </a:xfrm>
        </p:grpSpPr>
        <p:cxnSp>
          <p:nvCxnSpPr>
            <p:cNvPr id="10" name="직선 연결선 9"/>
            <p:cNvCxnSpPr/>
            <p:nvPr/>
          </p:nvCxnSpPr>
          <p:spPr>
            <a:xfrm flipV="1">
              <a:off x="8313789" y="382070"/>
              <a:ext cx="0" cy="564080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 rot="10800000">
              <a:off x="8240853" y="264008"/>
              <a:ext cx="145907" cy="1484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rot="10800000">
              <a:off x="8169587" y="907701"/>
              <a:ext cx="370848" cy="3897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8150172" y="946150"/>
              <a:ext cx="473175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01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858275" y="2668095"/>
            <a:ext cx="473175" cy="1033492"/>
            <a:chOff x="8150172" y="264008"/>
            <a:chExt cx="473175" cy="1033492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8313789" y="382070"/>
              <a:ext cx="0" cy="564080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/>
            <p:cNvSpPr/>
            <p:nvPr/>
          </p:nvSpPr>
          <p:spPr>
            <a:xfrm rot="10800000">
              <a:off x="8240853" y="264008"/>
              <a:ext cx="145907" cy="1484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0800000">
              <a:off x="8169587" y="907701"/>
              <a:ext cx="370848" cy="3897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8150172" y="946150"/>
              <a:ext cx="473175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02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045225" y="3502637"/>
            <a:ext cx="473175" cy="1033492"/>
            <a:chOff x="8150172" y="264008"/>
            <a:chExt cx="473175" cy="1033492"/>
          </a:xfrm>
        </p:grpSpPr>
        <p:cxnSp>
          <p:nvCxnSpPr>
            <p:cNvPr id="21" name="직선 연결선 20"/>
            <p:cNvCxnSpPr/>
            <p:nvPr/>
          </p:nvCxnSpPr>
          <p:spPr>
            <a:xfrm flipV="1">
              <a:off x="8313789" y="382070"/>
              <a:ext cx="0" cy="564080"/>
            </a:xfrm>
            <a:prstGeom prst="line">
              <a:avLst/>
            </a:prstGeom>
            <a:ln w="12700" cmpd="sng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 rot="10800000">
              <a:off x="8240853" y="264008"/>
              <a:ext cx="145907" cy="14849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rot="10800000">
              <a:off x="8169587" y="907701"/>
              <a:ext cx="370848" cy="3897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sz="1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Spoqa Han Sans Neo Regular"/>
                <a:ea typeface="Spoqa Han Sans Neo Regular"/>
                <a:cs typeface="+mn-cs"/>
              </a:endParaRPr>
            </a:p>
          </p:txBody>
        </p:sp>
        <p:sp>
          <p:nvSpPr>
            <p:cNvPr id="24" name="TextBox 6"/>
            <p:cNvSpPr txBox="1"/>
            <p:nvPr/>
          </p:nvSpPr>
          <p:spPr>
            <a:xfrm>
              <a:off x="8150172" y="946150"/>
              <a:ext cx="473175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500" b="0" spc="-8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lt1"/>
                  </a:solidFill>
                  <a:latin typeface="Noto Sans CJK KR Black"/>
                  <a:ea typeface="Noto Sans CJK KR Black"/>
                  <a:cs typeface="Pretendard ExtraBold"/>
                </a:rPr>
                <a:t>03</a:t>
              </a:r>
              <a:endParaRPr lang="ko-KR" altLang="en-US" sz="15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lt1"/>
                </a:solidFill>
                <a:latin typeface="Noto Sans CJK KR Black"/>
                <a:ea typeface="Noto Sans CJK KR Black"/>
                <a:cs typeface="Pretendard ExtraBold"/>
              </a:endParaRPr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430406" y="823595"/>
          <a:ext cx="3528055" cy="2353308"/>
        </p:xfrm>
        <a:graphic>
          <a:graphicData uri="http://schemas.openxmlformats.org/drawingml/2006/table">
            <a:tbl>
              <a:tblPr firstRow="1" bandRow="1"/>
              <a:tblGrid>
                <a:gridCol w="440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01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장바구니 항목 추가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02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최종 장바구니 합계 조회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03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b="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결제하기 클릭 시 결제 페이지로 이동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327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Noto Sans CJK KR Black"/>
                          <a:ea typeface="Noto Sans CJK KR Black"/>
                        </a:rPr>
                        <a:t>03</a:t>
                      </a:r>
                    </a:p>
                  </a:txBody>
                  <a:tcPr anchor="ctr" anchorCtr="1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300" dirty="0">
                          <a:solidFill>
                            <a:srgbClr val="404040"/>
                          </a:solidFill>
                          <a:latin typeface="Noto Sans CJK KR Regular"/>
                          <a:ea typeface="Noto Sans CJK KR Regular"/>
                        </a:rPr>
                        <a:t>선택한 메뉴의 총 개수 확인가능</a:t>
                      </a:r>
                      <a:endParaRPr lang="en-US" altLang="ko-KR" sz="1300" dirty="0">
                        <a:solidFill>
                          <a:srgbClr val="404040"/>
                        </a:solidFill>
                        <a:latin typeface="Noto Sans CJK KR Regular"/>
                        <a:ea typeface="Noto Sans CJK KR Regular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21619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FEDA4-85A8-15C8-B5CF-92E8B57B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1DD2C6-E452-C214-17A9-F975AA92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71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1435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개요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8416" cy="6941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01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29246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F2161-7F8B-CEAC-960A-EC6209E71CF9}"/>
              </a:ext>
            </a:extLst>
          </p:cNvPr>
          <p:cNvSpPr txBox="1"/>
          <p:nvPr/>
        </p:nvSpPr>
        <p:spPr>
          <a:xfrm>
            <a:off x="1224914" y="1761152"/>
            <a:ext cx="10080625" cy="401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개발 히스토리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2023-09-11 ~ 2023-09-15(05Day) </a:t>
            </a:r>
            <a:r>
              <a:rPr lang="en-US" altLang="ko-KR" sz="1600" dirty="0"/>
              <a:t>: </a:t>
            </a:r>
            <a:r>
              <a:rPr lang="ko-KR" altLang="en-US" sz="1600" dirty="0"/>
              <a:t>요구사항분석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유스케이스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유스케이스</a:t>
            </a:r>
            <a:r>
              <a:rPr lang="ko-KR" altLang="en-US" sz="1600" dirty="0"/>
              <a:t> 명세서</a:t>
            </a:r>
            <a:r>
              <a:rPr lang="en-US" altLang="ko-KR" sz="1600" dirty="0"/>
              <a:t>, ERD</a:t>
            </a:r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2023-09-16 ~ 2023-09-17(02Day) : </a:t>
            </a:r>
            <a:r>
              <a:rPr lang="ko-KR" altLang="en-US" sz="1600" dirty="0"/>
              <a:t>개발환경 구축</a:t>
            </a:r>
            <a:r>
              <a:rPr lang="en-US" altLang="ko-KR" sz="1600" dirty="0"/>
              <a:t>(GITHUB, GIT, INTELIJ, MYSQL)</a:t>
            </a:r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2023-09-18 ~ 2023-09-24(07Day) : </a:t>
            </a:r>
            <a:r>
              <a:rPr lang="ko-KR" altLang="en-US" sz="1600" dirty="0"/>
              <a:t>사용할 </a:t>
            </a:r>
            <a:r>
              <a:rPr lang="en-US" altLang="ko-KR" sz="1600" dirty="0" err="1"/>
              <a:t>api</a:t>
            </a:r>
            <a:r>
              <a:rPr lang="en-US" altLang="ko-KR" sz="1600" dirty="0"/>
              <a:t> </a:t>
            </a:r>
            <a:r>
              <a:rPr lang="ko-KR" altLang="en-US" sz="1600" dirty="0"/>
              <a:t>정리 및 기능 테스트</a:t>
            </a:r>
            <a:endParaRPr lang="en-US" altLang="ko-KR" sz="1600" dirty="0"/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2023-09-25 ~ 2023-10-04(10Day) : </a:t>
            </a:r>
            <a:r>
              <a:rPr lang="ko-KR" altLang="en-US" sz="1600" dirty="0"/>
              <a:t>보여질 </a:t>
            </a:r>
            <a:r>
              <a:rPr lang="en-US" altLang="ko-KR" sz="1600" dirty="0"/>
              <a:t>view </a:t>
            </a:r>
            <a:r>
              <a:rPr lang="ko-KR" altLang="en-US" sz="1600" dirty="0"/>
              <a:t>페이지 작성</a:t>
            </a:r>
            <a:endParaRPr lang="en-US" altLang="ko-KR" sz="1600" dirty="0"/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2023-10-05 ~ 2023-10-09(05Day) : </a:t>
            </a:r>
            <a:r>
              <a:rPr lang="en-US" altLang="ko-KR" sz="1600" dirty="0"/>
              <a:t>view </a:t>
            </a:r>
            <a:r>
              <a:rPr lang="ko-KR" altLang="en-US" sz="1600" dirty="0"/>
              <a:t>페이지 수정</a:t>
            </a:r>
            <a:endParaRPr lang="en-US" altLang="ko-KR" sz="1600" dirty="0"/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2023-10-10 ~ 2023-10-19(10Day) : </a:t>
            </a:r>
            <a:r>
              <a:rPr lang="en-US" altLang="ko-KR" sz="1600" dirty="0"/>
              <a:t>Back-End </a:t>
            </a:r>
            <a:r>
              <a:rPr lang="ko-KR" altLang="en-US" sz="1600" dirty="0"/>
              <a:t>작업</a:t>
            </a:r>
            <a:endParaRPr lang="en-US" altLang="ko-KR" sz="1600" dirty="0"/>
          </a:p>
          <a:p>
            <a:pPr>
              <a:lnSpc>
                <a:spcPct val="200000"/>
              </a:lnSpc>
              <a:buFont typeface="맑은 고딕" panose="020B0503020000020004" pitchFamily="50" charset="-127"/>
              <a:buChar char="〮"/>
            </a:pPr>
            <a:r>
              <a:rPr lang="en-US" altLang="ko-KR" sz="1600" b="1" dirty="0"/>
              <a:t>2023-10-20 ~ 2023-10-20(01Day) : </a:t>
            </a:r>
            <a:r>
              <a:rPr lang="ko-KR" altLang="en-US" sz="1600" dirty="0"/>
              <a:t>모든 작업 수정 및 완료</a:t>
            </a:r>
            <a:endParaRPr lang="en-US" altLang="ko-KR" sz="1600" dirty="0">
              <a:latin typeface="한돈 삼겹살 OTF 300g" pitchFamily="34" charset="-127"/>
              <a:ea typeface="한돈 삼겹살 OTF 300g" pitchFamily="34" charset="-127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11384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기술 스택</a:t>
            </a:r>
            <a:endParaRPr lang="ko-KR" altLang="en-US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02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3784B-BE45-5651-FB78-171B492D79A0}"/>
              </a:ext>
            </a:extLst>
          </p:cNvPr>
          <p:cNvSpPr txBox="1"/>
          <p:nvPr/>
        </p:nvSpPr>
        <p:spPr>
          <a:xfrm>
            <a:off x="954338" y="1585913"/>
            <a:ext cx="4523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개발 환경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OS : </a:t>
            </a:r>
            <a:r>
              <a:rPr lang="en-US" altLang="ko-KR" sz="1600" dirty="0"/>
              <a:t>WINDOW Server 2022 base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CPU : </a:t>
            </a:r>
            <a:r>
              <a:rPr lang="en-US" altLang="ko-KR" sz="1600" dirty="0"/>
              <a:t>I7 Intel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RAM: </a:t>
            </a:r>
            <a:r>
              <a:rPr lang="en-US" altLang="ko-KR" sz="1600" dirty="0"/>
              <a:t>16GB SAMSUNG DDR4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DISK : </a:t>
            </a:r>
            <a:r>
              <a:rPr lang="en-US" altLang="ko-KR" sz="1600" dirty="0"/>
              <a:t>100GB SSD</a:t>
            </a:r>
            <a:endParaRPr lang="ko-KR" alt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BF505-4ADA-5F39-62AC-1F29B72F8F31}"/>
              </a:ext>
            </a:extLst>
          </p:cNvPr>
          <p:cNvSpPr txBox="1"/>
          <p:nvPr/>
        </p:nvSpPr>
        <p:spPr>
          <a:xfrm>
            <a:off x="954338" y="3743703"/>
            <a:ext cx="45238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DEV TOOL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Framework : </a:t>
            </a:r>
            <a:r>
              <a:rPr lang="en-US" altLang="ko-KR" sz="1400" dirty="0" err="1"/>
              <a:t>SpringBoot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IDE : </a:t>
            </a:r>
            <a:r>
              <a:rPr lang="en-US" altLang="ko-KR" sz="1400" dirty="0"/>
              <a:t>IntelliJ IDEA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Database : </a:t>
            </a:r>
            <a:r>
              <a:rPr lang="en-US" altLang="ko-KR" sz="1400" dirty="0"/>
              <a:t>MYSQL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Version Control : </a:t>
            </a:r>
            <a:r>
              <a:rPr lang="en-US" altLang="ko-KR" sz="1400" dirty="0"/>
              <a:t>GitHub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73A5-3539-B07B-AF31-F8F1959FDEAA}"/>
              </a:ext>
            </a:extLst>
          </p:cNvPr>
          <p:cNvSpPr txBox="1"/>
          <p:nvPr/>
        </p:nvSpPr>
        <p:spPr>
          <a:xfrm>
            <a:off x="5229726" y="1583658"/>
            <a:ext cx="60079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Software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목록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IDE : </a:t>
            </a:r>
            <a:r>
              <a:rPr lang="en-US" altLang="ko-KR" sz="1600" dirty="0"/>
              <a:t>IntelliJ IDEA 2023.06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Backend Framework : </a:t>
            </a:r>
            <a:r>
              <a:rPr lang="en-US" altLang="ko-KR" sz="1600" dirty="0" err="1"/>
              <a:t>SpringBoot</a:t>
            </a:r>
            <a:r>
              <a:rPr lang="en-US" altLang="ko-KR" sz="1600" dirty="0"/>
              <a:t> 2.7.14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Build Tool : </a:t>
            </a:r>
            <a:r>
              <a:rPr lang="en-US" altLang="ko-KR" sz="1600" dirty="0"/>
              <a:t>Gradle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Version Control : </a:t>
            </a:r>
            <a:r>
              <a:rPr lang="en-US" altLang="ko-KR" sz="1600" dirty="0"/>
              <a:t>GitHub</a:t>
            </a:r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Database : </a:t>
            </a:r>
            <a:r>
              <a:rPr lang="en-US" altLang="ko-KR" sz="1600" dirty="0" err="1"/>
              <a:t>Mysql</a:t>
            </a:r>
            <a:r>
              <a:rPr lang="en-US" altLang="ko-KR" sz="1600" dirty="0"/>
              <a:t> Server 8.1.0, </a:t>
            </a:r>
            <a:r>
              <a:rPr lang="en-US" altLang="ko-KR" sz="1600" dirty="0" err="1"/>
              <a:t>Mysql</a:t>
            </a:r>
            <a:r>
              <a:rPr lang="en-US" altLang="ko-KR" sz="1600" dirty="0"/>
              <a:t> Workbench 8.0.34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ORM : </a:t>
            </a:r>
            <a:r>
              <a:rPr lang="en-US" altLang="ko-KR" sz="1600" dirty="0" err="1"/>
              <a:t>MyBatis</a:t>
            </a:r>
            <a:r>
              <a:rPr lang="en-US" altLang="ko-KR" sz="1600" dirty="0"/>
              <a:t> 2.3.1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Messaging : </a:t>
            </a:r>
            <a:r>
              <a:rPr lang="en-US" altLang="ko-KR" sz="1600" dirty="0" err="1"/>
              <a:t>NaverCloud</a:t>
            </a:r>
            <a:r>
              <a:rPr lang="en-US" altLang="ko-KR" sz="1600" dirty="0"/>
              <a:t> SMS 4.5.13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800" dirty="0"/>
              <a:t>Data Processing : </a:t>
            </a:r>
            <a:r>
              <a:rPr lang="en-US" altLang="ko-KR" sz="1600" dirty="0"/>
              <a:t>JSON 1.1.1, JACKSON 2.14.2, GSON 2.10.1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8447197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11384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기술 스택</a:t>
            </a:r>
            <a:endParaRPr lang="ko-KR" altLang="en-US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83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02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23784B-BE45-5651-FB78-171B492D79A0}"/>
              </a:ext>
            </a:extLst>
          </p:cNvPr>
          <p:cNvSpPr txBox="1"/>
          <p:nvPr/>
        </p:nvSpPr>
        <p:spPr>
          <a:xfrm>
            <a:off x="821627" y="3251524"/>
            <a:ext cx="452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BackEnd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Programming Language: Java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BF505-4ADA-5F39-62AC-1F29B72F8F31}"/>
              </a:ext>
            </a:extLst>
          </p:cNvPr>
          <p:cNvSpPr txBox="1"/>
          <p:nvPr/>
        </p:nvSpPr>
        <p:spPr>
          <a:xfrm>
            <a:off x="837286" y="4208986"/>
            <a:ext cx="11258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DEV Ops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Cloud Service : Amazon Web Service EC2(Deploy Server), Amazon Web Service RDS(Remote </a:t>
            </a:r>
            <a:r>
              <a:rPr lang="en-US" altLang="ko-KR" sz="1600" dirty="0" err="1"/>
              <a:t>Datebase</a:t>
            </a:r>
            <a:r>
              <a:rPr lang="en-US" altLang="ko-KR" sz="1600" dirty="0"/>
              <a:t> Server)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Version Control : Git &amp; </a:t>
            </a:r>
            <a:r>
              <a:rPr lang="en-US" altLang="ko-KR" sz="1600" dirty="0" err="1"/>
              <a:t>Github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Design Tool : Adobe XD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573A5-3539-B07B-AF31-F8F1959FDEAA}"/>
              </a:ext>
            </a:extLst>
          </p:cNvPr>
          <p:cNvSpPr txBox="1"/>
          <p:nvPr/>
        </p:nvSpPr>
        <p:spPr>
          <a:xfrm>
            <a:off x="805202" y="1555399"/>
            <a:ext cx="60079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solidFill>
                  <a:schemeClr val="accent5">
                    <a:lumMod val="75000"/>
                  </a:schemeClr>
                </a:solidFill>
                <a:latin typeface="한돈 삼겹살 OTF 600g" pitchFamily="34" charset="-127"/>
                <a:ea typeface="한돈 삼겹살 OTF 600g" pitchFamily="34" charset="-127"/>
              </a:rPr>
              <a:t>FrontEnd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한돈 삼겹살 OTF 600g" pitchFamily="34" charset="-127"/>
              <a:ea typeface="한돈 삼겹살 OTF 600g" pitchFamily="34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Markup Language : HTML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Styling : CSS3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Scripting : JavaScript, </a:t>
            </a:r>
            <a:r>
              <a:rPr lang="en-US" altLang="ko-KR" sz="1600" dirty="0" err="1"/>
              <a:t>Jquery</a:t>
            </a:r>
            <a:endParaRPr lang="en-US" altLang="ko-KR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/>
              <a:t>Icons : </a:t>
            </a:r>
            <a:r>
              <a:rPr lang="en-US" altLang="ko-KR" sz="1600" dirty="0" err="1"/>
              <a:t>FontAwesome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16888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738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회원 요구사항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8FEA44EC-D0DA-EB15-3C02-7CB5FC29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8575" r="4737" b="9085"/>
          <a:stretch/>
        </p:blipFill>
        <p:spPr>
          <a:xfrm>
            <a:off x="386498" y="1301828"/>
            <a:ext cx="11117178" cy="4764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2577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9590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비회원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요구사항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62586874-C58F-E9CA-4234-DFB60BB6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78" y="2061270"/>
            <a:ext cx="6769769" cy="2735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337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642" y="593942"/>
            <a:ext cx="37385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프로젝트 설계 </a:t>
            </a:r>
            <a:r>
              <a:rPr lang="en-US" altLang="ko-KR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– </a:t>
            </a:r>
            <a:r>
              <a:rPr lang="ko-KR" altLang="en-US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매장</a:t>
            </a:r>
            <a:r>
              <a:rPr lang="ko-KR" altLang="en-US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 요구사항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1069" y="418703"/>
            <a:ext cx="193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PART 01_</a:t>
            </a:r>
            <a:r>
              <a:rPr lang="ko-KR" altLang="en-US" sz="1200" b="0" kern="10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300g"/>
                <a:ea typeface="한돈 삼겹살 OTF 300g"/>
                <a:cs typeface="Pretendard"/>
              </a:rPr>
              <a:t>대구요</a:t>
            </a:r>
          </a:p>
          <a:p>
            <a:pPr lvl="0">
              <a:defRPr/>
            </a:pPr>
            <a:endParaRPr lang="ko-KR" altLang="en-US" sz="1200" b="0" kern="10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300g"/>
              <a:ea typeface="한돈 삼겹살 OTF 300g"/>
              <a:cs typeface="Pretend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498" y="323089"/>
            <a:ext cx="72840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000" b="0" spc="-8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한돈 삼겹살 OTF 600g"/>
                <a:ea typeface="한돈 삼겹살 OTF 600g"/>
                <a:cs typeface="Pretendard ExtraBold"/>
              </a:rPr>
              <a:t>03</a:t>
            </a:r>
            <a:endParaRPr lang="ko-KR" altLang="en-US" sz="4000" b="0" spc="-8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한돈 삼겹살 OTF 600g"/>
              <a:ea typeface="한돈 삼겹살 OTF 600g"/>
              <a:cs typeface="Pretendard ExtraBold"/>
            </a:endParaRPr>
          </a:p>
        </p:txBody>
      </p:sp>
      <p:sp>
        <p:nvSpPr>
          <p:cNvPr id="2" name="AutoShape 2" descr="QR"/>
          <p:cNvSpPr>
            <a:spLocks noChangeAspect="1" noChangeArrowheads="1"/>
          </p:cNvSpPr>
          <p:nvPr/>
        </p:nvSpPr>
        <p:spPr bwMode="auto">
          <a:xfrm>
            <a:off x="168275" y="-1462088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7491E90-3420-680B-06F7-06A7C631C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" t="10666" r="3637" b="6623"/>
          <a:stretch/>
        </p:blipFill>
        <p:spPr>
          <a:xfrm>
            <a:off x="599722" y="2002369"/>
            <a:ext cx="10992556" cy="4007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30218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1785</Words>
  <Application>Microsoft Office PowerPoint</Application>
  <PresentationFormat>와이드스크린</PresentationFormat>
  <Paragraphs>664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Noto Sans CJK KR Black</vt:lpstr>
      <vt:lpstr>Noto Sans CJK KR Medium</vt:lpstr>
      <vt:lpstr>Noto Sans CJK KR Regular</vt:lpstr>
      <vt:lpstr>Pretendard ExtraBold</vt:lpstr>
      <vt:lpstr>Spoqa Han Sans Neo Regular</vt:lpstr>
      <vt:lpstr>맑은 고딕</vt:lpstr>
      <vt:lpstr>한돈 삼겹살 300g</vt:lpstr>
      <vt:lpstr>한돈 삼겹살 600g</vt:lpstr>
      <vt:lpstr>한돈 삼겹살 OTF 300g</vt:lpstr>
      <vt:lpstr>한돈 삼겹살 OTF 600g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민영 박</dc:creator>
  <cp:lastModifiedBy>민영 박</cp:lastModifiedBy>
  <cp:revision>2</cp:revision>
  <dcterms:created xsi:type="dcterms:W3CDTF">2023-10-23T04:45:31Z</dcterms:created>
  <dcterms:modified xsi:type="dcterms:W3CDTF">2023-10-25T19:33:20Z</dcterms:modified>
</cp:coreProperties>
</file>